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3" r:id="rId20"/>
    <p:sldId id="275" r:id="rId21"/>
    <p:sldId id="276" r:id="rId22"/>
    <p:sldId id="277" r:id="rId23"/>
    <p:sldId id="278" r:id="rId24"/>
    <p:sldId id="279" r:id="rId25"/>
    <p:sldId id="282" r:id="rId26"/>
    <p:sldId id="280" r:id="rId27"/>
    <p:sldId id="281" r:id="rId28"/>
    <p:sldId id="283" r:id="rId29"/>
    <p:sldId id="284" r:id="rId30"/>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2276872"/>
            <a:ext cx="7772400" cy="1470025"/>
          </a:xfrm>
        </p:spPr>
        <p:txBody>
          <a:bodyPr/>
          <a:lstStyle>
            <a:lvl1pPr>
              <a:defRPr/>
            </a:lvl1pPr>
          </a:lstStyle>
          <a:p>
            <a:r>
              <a:rPr lang="es-ES" dirty="0" smtClean="0"/>
              <a:t>Haga clic para modificar el estilo de título del patrón</a:t>
            </a:r>
            <a:endParaRPr lang="es-MX"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s-MX" dirty="0"/>
          </a:p>
        </p:txBody>
      </p:sp>
      <p:sp>
        <p:nvSpPr>
          <p:cNvPr id="7" name="6 Rectángulo"/>
          <p:cNvSpPr/>
          <p:nvPr userDrawn="1"/>
        </p:nvSpPr>
        <p:spPr>
          <a:xfrm>
            <a:off x="0" y="0"/>
            <a:ext cx="9144000" cy="134076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MX"/>
          </a:p>
        </p:txBody>
      </p:sp>
      <p:pic>
        <p:nvPicPr>
          <p:cNvPr id="1026" name="Picture 2" descr="http://25.media.tumblr.com/f0acec7823ba76b89d4e8ac08c2ecbc6/tumblr_mqm5qzdhDE1sumgjdo1_500.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38595" y="0"/>
            <a:ext cx="1512168" cy="1340768"/>
          </a:xfrm>
          <a:prstGeom prst="rect">
            <a:avLst/>
          </a:prstGeom>
          <a:noFill/>
          <a:extLst>
            <a:ext uri="{909E8E84-426E-40DD-AFC4-6F175D3DCCD1}">
              <a14:hiddenFill xmlns:a14="http://schemas.microsoft.com/office/drawing/2010/main">
                <a:solidFill>
                  <a:srgbClr val="FFFFFF"/>
                </a:solidFill>
              </a14:hiddenFill>
            </a:ext>
          </a:extLst>
        </p:spPr>
      </p:pic>
      <p:sp>
        <p:nvSpPr>
          <p:cNvPr id="10" name="9 Rectángulo"/>
          <p:cNvSpPr/>
          <p:nvPr userDrawn="1"/>
        </p:nvSpPr>
        <p:spPr>
          <a:xfrm>
            <a:off x="7682625" y="6386973"/>
            <a:ext cx="1461375" cy="46166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2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Informal Roman" panose="030604020304060B0204" pitchFamily="66" charset="0"/>
              </a:rPr>
              <a:t>H.B</a:t>
            </a:r>
            <a:endParaRPr lang="es-ES" sz="2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Informal Roman" panose="030604020304060B0204" pitchFamily="66" charset="0"/>
            </a:endParaRPr>
          </a:p>
        </p:txBody>
      </p:sp>
      <p:pic>
        <p:nvPicPr>
          <p:cNvPr id="11" name="10 Image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1365"/>
            <a:ext cx="2051720" cy="1309403"/>
          </a:xfrm>
          <a:prstGeom prst="rect">
            <a:avLst/>
          </a:prstGeom>
        </p:spPr>
      </p:pic>
    </p:spTree>
    <p:extLst>
      <p:ext uri="{BB962C8B-B14F-4D97-AF65-F5344CB8AC3E}">
        <p14:creationId xmlns:p14="http://schemas.microsoft.com/office/powerpoint/2010/main" val="2244892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39B060A-D585-4573-9E21-BC7F528F45BB}" type="datetimeFigureOut">
              <a:rPr lang="es-MX" smtClean="0"/>
              <a:t>19/03/2014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3466E0A-E66A-4A48-805A-48FE78BB8028}" type="slidenum">
              <a:rPr lang="es-MX" smtClean="0"/>
              <a:t>‹Nº›</a:t>
            </a:fld>
            <a:endParaRPr lang="es-MX"/>
          </a:p>
        </p:txBody>
      </p:sp>
    </p:spTree>
    <p:extLst>
      <p:ext uri="{BB962C8B-B14F-4D97-AF65-F5344CB8AC3E}">
        <p14:creationId xmlns:p14="http://schemas.microsoft.com/office/powerpoint/2010/main" val="3623023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39B060A-D585-4573-9E21-BC7F528F45BB}" type="datetimeFigureOut">
              <a:rPr lang="es-MX" smtClean="0"/>
              <a:t>19/03/2014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3466E0A-E66A-4A48-805A-48FE78BB8028}" type="slidenum">
              <a:rPr lang="es-MX" smtClean="0"/>
              <a:t>‹Nº›</a:t>
            </a:fld>
            <a:endParaRPr lang="es-MX"/>
          </a:p>
        </p:txBody>
      </p:sp>
    </p:spTree>
    <p:extLst>
      <p:ext uri="{BB962C8B-B14F-4D97-AF65-F5344CB8AC3E}">
        <p14:creationId xmlns:p14="http://schemas.microsoft.com/office/powerpoint/2010/main" val="3784136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accent6">
                    <a:lumMod val="75000"/>
                  </a:schemeClr>
                </a:solidFill>
              </a:defRPr>
            </a:lvl1pPr>
          </a:lstStyle>
          <a:p>
            <a:r>
              <a:rPr lang="es-ES" dirty="0" smtClean="0"/>
              <a:t>Haga clic para modificar el estilo de título del patrón</a:t>
            </a:r>
            <a:endParaRPr lang="es-MX" dirty="0"/>
          </a:p>
        </p:txBody>
      </p:sp>
      <p:sp>
        <p:nvSpPr>
          <p:cNvPr id="3" name="2 Marcador de contenido"/>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4" name="3 Marcador de fecha"/>
          <p:cNvSpPr>
            <a:spLocks noGrp="1"/>
          </p:cNvSpPr>
          <p:nvPr>
            <p:ph type="dt" sz="half" idx="10"/>
          </p:nvPr>
        </p:nvSpPr>
        <p:spPr/>
        <p:txBody>
          <a:bodyPr/>
          <a:lstStyle/>
          <a:p>
            <a:fld id="{039B060A-D585-4573-9E21-BC7F528F45BB}" type="datetimeFigureOut">
              <a:rPr lang="es-MX" smtClean="0"/>
              <a:t>19/03/2014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3466E0A-E66A-4A48-805A-48FE78BB8028}" type="slidenum">
              <a:rPr lang="es-MX" smtClean="0"/>
              <a:t>‹Nº›</a:t>
            </a:fld>
            <a:endParaRPr lang="es-MX"/>
          </a:p>
        </p:txBody>
      </p:sp>
    </p:spTree>
    <p:extLst>
      <p:ext uri="{BB962C8B-B14F-4D97-AF65-F5344CB8AC3E}">
        <p14:creationId xmlns:p14="http://schemas.microsoft.com/office/powerpoint/2010/main" val="4133309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39B060A-D585-4573-9E21-BC7F528F45BB}" type="datetimeFigureOut">
              <a:rPr lang="es-MX" smtClean="0"/>
              <a:t>19/03/2014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3466E0A-E66A-4A48-805A-48FE78BB8028}" type="slidenum">
              <a:rPr lang="es-MX" smtClean="0"/>
              <a:t>‹Nº›</a:t>
            </a:fld>
            <a:endParaRPr lang="es-MX"/>
          </a:p>
        </p:txBody>
      </p:sp>
    </p:spTree>
    <p:extLst>
      <p:ext uri="{BB962C8B-B14F-4D97-AF65-F5344CB8AC3E}">
        <p14:creationId xmlns:p14="http://schemas.microsoft.com/office/powerpoint/2010/main" val="2786756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039B060A-D585-4573-9E21-BC7F528F45BB}" type="datetimeFigureOut">
              <a:rPr lang="es-MX" smtClean="0"/>
              <a:t>19/03/2014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3466E0A-E66A-4A48-805A-48FE78BB8028}" type="slidenum">
              <a:rPr lang="es-MX" smtClean="0"/>
              <a:t>‹Nº›</a:t>
            </a:fld>
            <a:endParaRPr lang="es-MX"/>
          </a:p>
        </p:txBody>
      </p:sp>
    </p:spTree>
    <p:extLst>
      <p:ext uri="{BB962C8B-B14F-4D97-AF65-F5344CB8AC3E}">
        <p14:creationId xmlns:p14="http://schemas.microsoft.com/office/powerpoint/2010/main" val="2303004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039B060A-D585-4573-9E21-BC7F528F45BB}" type="datetimeFigureOut">
              <a:rPr lang="es-MX" smtClean="0"/>
              <a:t>19/03/2014</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E3466E0A-E66A-4A48-805A-48FE78BB8028}" type="slidenum">
              <a:rPr lang="es-MX" smtClean="0"/>
              <a:t>‹Nº›</a:t>
            </a:fld>
            <a:endParaRPr lang="es-MX"/>
          </a:p>
        </p:txBody>
      </p:sp>
    </p:spTree>
    <p:extLst>
      <p:ext uri="{BB962C8B-B14F-4D97-AF65-F5344CB8AC3E}">
        <p14:creationId xmlns:p14="http://schemas.microsoft.com/office/powerpoint/2010/main" val="2746684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039B060A-D585-4573-9E21-BC7F528F45BB}" type="datetimeFigureOut">
              <a:rPr lang="es-MX" smtClean="0"/>
              <a:t>19/03/2014</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E3466E0A-E66A-4A48-805A-48FE78BB8028}" type="slidenum">
              <a:rPr lang="es-MX" smtClean="0"/>
              <a:t>‹Nº›</a:t>
            </a:fld>
            <a:endParaRPr lang="es-MX"/>
          </a:p>
        </p:txBody>
      </p:sp>
    </p:spTree>
    <p:extLst>
      <p:ext uri="{BB962C8B-B14F-4D97-AF65-F5344CB8AC3E}">
        <p14:creationId xmlns:p14="http://schemas.microsoft.com/office/powerpoint/2010/main" val="2509714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39B060A-D585-4573-9E21-BC7F528F45BB}" type="datetimeFigureOut">
              <a:rPr lang="es-MX" smtClean="0"/>
              <a:t>19/03/2014</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E3466E0A-E66A-4A48-805A-48FE78BB8028}" type="slidenum">
              <a:rPr lang="es-MX" smtClean="0"/>
              <a:t>‹Nº›</a:t>
            </a:fld>
            <a:endParaRPr lang="es-MX"/>
          </a:p>
        </p:txBody>
      </p:sp>
    </p:spTree>
    <p:extLst>
      <p:ext uri="{BB962C8B-B14F-4D97-AF65-F5344CB8AC3E}">
        <p14:creationId xmlns:p14="http://schemas.microsoft.com/office/powerpoint/2010/main" val="830816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39B060A-D585-4573-9E21-BC7F528F45BB}" type="datetimeFigureOut">
              <a:rPr lang="es-MX" smtClean="0"/>
              <a:t>19/03/2014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3466E0A-E66A-4A48-805A-48FE78BB8028}" type="slidenum">
              <a:rPr lang="es-MX" smtClean="0"/>
              <a:t>‹Nº›</a:t>
            </a:fld>
            <a:endParaRPr lang="es-MX"/>
          </a:p>
        </p:txBody>
      </p:sp>
    </p:spTree>
    <p:extLst>
      <p:ext uri="{BB962C8B-B14F-4D97-AF65-F5344CB8AC3E}">
        <p14:creationId xmlns:p14="http://schemas.microsoft.com/office/powerpoint/2010/main" val="2354687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39B060A-D585-4573-9E21-BC7F528F45BB}" type="datetimeFigureOut">
              <a:rPr lang="es-MX" smtClean="0"/>
              <a:t>19/03/2014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3466E0A-E66A-4A48-805A-48FE78BB8028}" type="slidenum">
              <a:rPr lang="es-MX" smtClean="0"/>
              <a:t>‹Nº›</a:t>
            </a:fld>
            <a:endParaRPr lang="es-MX"/>
          </a:p>
        </p:txBody>
      </p:sp>
    </p:spTree>
    <p:extLst>
      <p:ext uri="{BB962C8B-B14F-4D97-AF65-F5344CB8AC3E}">
        <p14:creationId xmlns:p14="http://schemas.microsoft.com/office/powerpoint/2010/main" val="1109541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MX"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9B060A-D585-4573-9E21-BC7F528F45BB}" type="datetimeFigureOut">
              <a:rPr lang="es-MX" smtClean="0"/>
              <a:t>19/03/2014</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466E0A-E66A-4A48-805A-48FE78BB8028}" type="slidenum">
              <a:rPr lang="es-MX" smtClean="0"/>
              <a:t>‹Nº›</a:t>
            </a:fld>
            <a:endParaRPr lang="es-MX"/>
          </a:p>
        </p:txBody>
      </p:sp>
      <p:sp>
        <p:nvSpPr>
          <p:cNvPr id="7" name="6 Rectángulo"/>
          <p:cNvSpPr/>
          <p:nvPr userDrawn="1"/>
        </p:nvSpPr>
        <p:spPr>
          <a:xfrm>
            <a:off x="0" y="0"/>
            <a:ext cx="9144000" cy="134076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MX"/>
          </a:p>
        </p:txBody>
      </p:sp>
      <p:pic>
        <p:nvPicPr>
          <p:cNvPr id="8" name="7 Imagen"/>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31365"/>
            <a:ext cx="2051720" cy="1309403"/>
          </a:xfrm>
          <a:prstGeom prst="rect">
            <a:avLst/>
          </a:prstGeom>
        </p:spPr>
      </p:pic>
      <p:pic>
        <p:nvPicPr>
          <p:cNvPr id="9" name="Picture 2" descr="http://25.media.tumblr.com/f0acec7823ba76b89d4e8ac08c2ecbc6/tumblr_mqm5qzdhDE1sumgjdo1_500.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638595" y="0"/>
            <a:ext cx="1512168" cy="1340768"/>
          </a:xfrm>
          <a:prstGeom prst="rect">
            <a:avLst/>
          </a:prstGeom>
          <a:noFill/>
          <a:extLst>
            <a:ext uri="{909E8E84-426E-40DD-AFC4-6F175D3DCCD1}">
              <a14:hiddenFill xmlns:a14="http://schemas.microsoft.com/office/drawing/2010/main">
                <a:solidFill>
                  <a:srgbClr val="FFFFFF"/>
                </a:solidFill>
              </a14:hiddenFill>
            </a:ext>
          </a:extLst>
        </p:spPr>
      </p:pic>
      <p:sp>
        <p:nvSpPr>
          <p:cNvPr id="10" name="9 Rectángulo"/>
          <p:cNvSpPr/>
          <p:nvPr userDrawn="1"/>
        </p:nvSpPr>
        <p:spPr>
          <a:xfrm>
            <a:off x="7682625" y="6386973"/>
            <a:ext cx="1461375" cy="46166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2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Informal Roman" panose="030604020304060B0204" pitchFamily="66" charset="0"/>
              </a:rPr>
              <a:t>H.B</a:t>
            </a:r>
            <a:endParaRPr lang="es-ES" sz="2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Informal Roman" panose="030604020304060B0204" pitchFamily="66" charset="0"/>
            </a:endParaRPr>
          </a:p>
        </p:txBody>
      </p:sp>
    </p:spTree>
    <p:extLst>
      <p:ext uri="{BB962C8B-B14F-4D97-AF65-F5344CB8AC3E}">
        <p14:creationId xmlns:p14="http://schemas.microsoft.com/office/powerpoint/2010/main" val="3047646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rgbClr val="7030A0"/>
          </a:solidFill>
          <a:latin typeface="Ancestory SF" pitchFamily="2"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FF0000"/>
          </a:solidFill>
          <a:latin typeface="Aristocrat SF"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FF0000"/>
          </a:solidFill>
          <a:latin typeface="Aristocrat SF" pitchFamily="2"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Blue Ridge Heavy SF" panose="020BE200000000000000"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B0F0"/>
          </a:solidFill>
          <a:latin typeface="Harlow Solid Italic" panose="04030604020F02020D02" pitchFamily="8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B050"/>
          </a:solidFill>
          <a:latin typeface="Informal Roman" panose="030604020304060B0204" pitchFamily="66"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computacion%20texto.tx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taringa.net/echo"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bromas.doc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unam.m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484784"/>
            <a:ext cx="7772400" cy="1470025"/>
          </a:xfrm>
        </p:spPr>
        <p:txBody>
          <a:bodyPr/>
          <a:lstStyle/>
          <a:p>
            <a:r>
              <a:rPr lang="es-MX" dirty="0" smtClean="0"/>
              <a:t>INFORMATICA 1 </a:t>
            </a:r>
            <a:endParaRPr lang="es-MX" dirty="0"/>
          </a:p>
        </p:txBody>
      </p:sp>
      <p:sp>
        <p:nvSpPr>
          <p:cNvPr id="3" name="2 Subtítulo"/>
          <p:cNvSpPr>
            <a:spLocks noGrp="1"/>
          </p:cNvSpPr>
          <p:nvPr>
            <p:ph type="subTitle" idx="1"/>
          </p:nvPr>
        </p:nvSpPr>
        <p:spPr>
          <a:xfrm>
            <a:off x="0" y="2852936"/>
            <a:ext cx="9144000" cy="3528392"/>
          </a:xfrm>
        </p:spPr>
        <p:txBody>
          <a:bodyPr>
            <a:normAutofit fontScale="92500" lnSpcReduction="10000"/>
          </a:bodyPr>
          <a:lstStyle/>
          <a:p>
            <a:r>
              <a:rPr lang="es-MX" dirty="0" smtClean="0"/>
              <a:t>USO DEL “CMD”</a:t>
            </a:r>
          </a:p>
          <a:p>
            <a:endParaRPr lang="es-MX" dirty="0" smtClean="0"/>
          </a:p>
          <a:p>
            <a:r>
              <a:rPr lang="es-MX" dirty="0" smtClean="0"/>
              <a:t>1.-VER CARPETAS OCULTAS DEL USB.</a:t>
            </a:r>
          </a:p>
          <a:p>
            <a:r>
              <a:rPr lang="es-MX" dirty="0" smtClean="0"/>
              <a:t>2.-ELIMINAR VIRUS.</a:t>
            </a:r>
          </a:p>
          <a:p>
            <a:r>
              <a:rPr lang="es-MX" dirty="0" smtClean="0"/>
              <a:t>3.-RASTREAR UNA IP.</a:t>
            </a:r>
          </a:p>
          <a:p>
            <a:r>
              <a:rPr lang="es-MX" dirty="0" smtClean="0"/>
              <a:t>4.-CONTROLADORES PARA CMD.</a:t>
            </a:r>
          </a:p>
          <a:p>
            <a:r>
              <a:rPr lang="es-MX" smtClean="0"/>
              <a:t>5</a:t>
            </a:r>
            <a:r>
              <a:rPr lang="es-MX" smtClean="0"/>
              <a:t>.-</a:t>
            </a:r>
            <a:r>
              <a:rPr lang="es-MX" smtClean="0"/>
              <a:t>COMO SABER LA CONTRASEÑA DE FACEBOOK,ETC…</a:t>
            </a:r>
            <a:endParaRPr lang="es-MX" dirty="0"/>
          </a:p>
          <a:p>
            <a:endParaRPr lang="es-MX" dirty="0" smtClean="0"/>
          </a:p>
          <a:p>
            <a:endParaRPr lang="es-MX" dirty="0"/>
          </a:p>
        </p:txBody>
      </p:sp>
    </p:spTree>
    <p:extLst>
      <p:ext uri="{BB962C8B-B14F-4D97-AF65-F5344CB8AC3E}">
        <p14:creationId xmlns:p14="http://schemas.microsoft.com/office/powerpoint/2010/main" val="3914383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0" y="1340768"/>
            <a:ext cx="9144000" cy="5517232"/>
          </a:xfrm>
        </p:spPr>
        <p:txBody>
          <a:bodyPr>
            <a:normAutofit fontScale="40000" lnSpcReduction="20000"/>
          </a:bodyPr>
          <a:lstStyle/>
          <a:p>
            <a:pPr marL="0" indent="0">
              <a:buNone/>
            </a:pPr>
            <a:r>
              <a:rPr lang="es-MX" dirty="0"/>
              <a:t>DEBUG - Lanza el programa de "</a:t>
            </a:r>
            <a:r>
              <a:rPr lang="es-MX" dirty="0" err="1"/>
              <a:t>debugging</a:t>
            </a:r>
            <a:r>
              <a:rPr lang="es-MX" dirty="0"/>
              <a:t>' (eliminación de errores). </a:t>
            </a:r>
            <a:r>
              <a:rPr lang="es-MX" dirty="0" err="1"/>
              <a:t>Debug</a:t>
            </a:r>
            <a:r>
              <a:rPr lang="es-MX" dirty="0"/>
              <a:t> está reservado a los expertos. </a:t>
            </a:r>
            <a:r>
              <a:rPr lang="es-MX" dirty="0" smtClean="0"/>
              <a:t/>
            </a:r>
            <a:br>
              <a:rPr lang="es-MX" dirty="0" smtClean="0"/>
            </a:br>
            <a:r>
              <a:rPr lang="es-MX" dirty="0" smtClean="0"/>
              <a:t/>
            </a:r>
            <a:br>
              <a:rPr lang="es-MX" dirty="0" smtClean="0"/>
            </a:br>
            <a:r>
              <a:rPr lang="es-MX" dirty="0"/>
              <a:t>DEFRAG - Una novedad del DOS 6. Desfragmenta los archivos en el disco duro para mejorar la velocidad y la seguridad. </a:t>
            </a:r>
            <a:r>
              <a:rPr lang="es-MX" dirty="0" smtClean="0"/>
              <a:t/>
            </a:r>
            <a:br>
              <a:rPr lang="es-MX" dirty="0" smtClean="0"/>
            </a:br>
            <a:r>
              <a:rPr lang="es-MX" dirty="0" smtClean="0"/>
              <a:t/>
            </a:r>
            <a:br>
              <a:rPr lang="es-MX" dirty="0" smtClean="0"/>
            </a:br>
            <a:r>
              <a:rPr lang="es-MX" dirty="0"/>
              <a:t>DEL - Destruye uno o varios archivos en el disco (actúa como el comando ERASE). </a:t>
            </a:r>
            <a:r>
              <a:rPr lang="es-MX" dirty="0" smtClean="0"/>
              <a:t/>
            </a:r>
            <a:br>
              <a:rPr lang="es-MX" dirty="0" smtClean="0"/>
            </a:br>
            <a:r>
              <a:rPr lang="es-MX" dirty="0" smtClean="0"/>
              <a:t/>
            </a:r>
            <a:br>
              <a:rPr lang="es-MX" dirty="0" smtClean="0"/>
            </a:br>
            <a:r>
              <a:rPr lang="es-MX" dirty="0"/>
              <a:t>DELOLDOS - Suprime la puesta en reserva de un DOS antiguo. </a:t>
            </a:r>
            <a:r>
              <a:rPr lang="es-MX" dirty="0" smtClean="0"/>
              <a:t/>
            </a:r>
            <a:br>
              <a:rPr lang="es-MX" dirty="0" smtClean="0"/>
            </a:br>
            <a:r>
              <a:rPr lang="es-MX" dirty="0" smtClean="0"/>
              <a:t/>
            </a:r>
            <a:br>
              <a:rPr lang="es-MX" dirty="0" smtClean="0"/>
            </a:br>
            <a:r>
              <a:rPr lang="es-MX" dirty="0"/>
              <a:t>DELTREE - Una novedad </a:t>
            </a:r>
            <a:r>
              <a:rPr lang="es-MX" dirty="0" err="1"/>
              <a:t>dei</a:t>
            </a:r>
            <a:r>
              <a:rPr lang="es-MX" dirty="0"/>
              <a:t> DOS 6. Suprime un directorio y todo lo que contiene, incluyendo los subdirectorios, en una sola operación. </a:t>
            </a:r>
            <a:r>
              <a:rPr lang="es-MX" dirty="0" smtClean="0"/>
              <a:t/>
            </a:r>
            <a:br>
              <a:rPr lang="es-MX" dirty="0" smtClean="0"/>
            </a:br>
            <a:r>
              <a:rPr lang="es-MX" dirty="0" smtClean="0"/>
              <a:t/>
            </a:r>
            <a:br>
              <a:rPr lang="es-MX" dirty="0" smtClean="0"/>
            </a:br>
            <a:r>
              <a:rPr lang="es-MX" dirty="0"/>
              <a:t>DEVICE - Instala un driver de periférico, por medio del config.sys. </a:t>
            </a:r>
            <a:r>
              <a:rPr lang="es-MX" dirty="0" smtClean="0"/>
              <a:t/>
            </a:r>
            <a:br>
              <a:rPr lang="es-MX" dirty="0" smtClean="0"/>
            </a:br>
            <a:r>
              <a:rPr lang="es-MX" dirty="0" smtClean="0"/>
              <a:t/>
            </a:r>
            <a:br>
              <a:rPr lang="es-MX" dirty="0" smtClean="0"/>
            </a:br>
            <a:r>
              <a:rPr lang="es-MX" dirty="0"/>
              <a:t>DEVICEHIGH - Carga un administrador en memoria superior, por encima de los primeros 640 KB. </a:t>
            </a:r>
            <a:r>
              <a:rPr lang="es-MX" dirty="0" smtClean="0"/>
              <a:t/>
            </a:r>
            <a:br>
              <a:rPr lang="es-MX" dirty="0" smtClean="0"/>
            </a:br>
            <a:r>
              <a:rPr lang="es-MX" dirty="0" smtClean="0"/>
              <a:t/>
            </a:r>
            <a:br>
              <a:rPr lang="es-MX" dirty="0" smtClean="0"/>
            </a:br>
            <a:r>
              <a:rPr lang="es-MX" dirty="0"/>
              <a:t>DISKCOMP - Compara el contenido total, pista por pista y sector por sector, de dos disquetes del mismo tipo. </a:t>
            </a:r>
            <a:r>
              <a:rPr lang="es-MX" dirty="0" smtClean="0"/>
              <a:t/>
            </a:r>
            <a:br>
              <a:rPr lang="es-MX" dirty="0" smtClean="0"/>
            </a:br>
            <a:r>
              <a:rPr lang="es-MX" dirty="0" smtClean="0"/>
              <a:t/>
            </a:r>
            <a:br>
              <a:rPr lang="es-MX" dirty="0" smtClean="0"/>
            </a:br>
            <a:r>
              <a:rPr lang="es-MX" dirty="0"/>
              <a:t>DISKCOPY - Copia de modo idéntico el contenido de un disquete fuente en un disquete destinatario rigurosamente del mismo formato, formateando previamente este último y haciéndolo sobre el modelo del disquete fuente si es necesario. </a:t>
            </a:r>
            <a:r>
              <a:rPr lang="es-MX" dirty="0" smtClean="0"/>
              <a:t/>
            </a:r>
            <a:br>
              <a:rPr lang="es-MX" dirty="0" smtClean="0"/>
            </a:br>
            <a:r>
              <a:rPr lang="es-MX" dirty="0" smtClean="0"/>
              <a:t/>
            </a:r>
            <a:br>
              <a:rPr lang="es-MX" dirty="0" smtClean="0"/>
            </a:br>
            <a:r>
              <a:rPr lang="es-MX" dirty="0"/>
              <a:t>DISPLAY.SYS - Se utiliza para conmutar las tablas de códigos, vía el config.sys. </a:t>
            </a:r>
            <a:r>
              <a:rPr lang="es-MX" dirty="0" smtClean="0"/>
              <a:t/>
            </a:r>
            <a:br>
              <a:rPr lang="es-MX" dirty="0" smtClean="0"/>
            </a:br>
            <a:r>
              <a:rPr lang="es-MX" dirty="0" smtClean="0"/>
              <a:t/>
            </a:r>
            <a:br>
              <a:rPr lang="es-MX" dirty="0" smtClean="0"/>
            </a:br>
            <a:r>
              <a:rPr lang="es-MX" dirty="0"/>
              <a:t>DOS - Establece un vínculo entre la memoria convencional y la memoria superior a través del config.sys. </a:t>
            </a:r>
            <a:r>
              <a:rPr lang="es-MX" dirty="0" smtClean="0"/>
              <a:t/>
            </a:r>
            <a:br>
              <a:rPr lang="es-MX" dirty="0" smtClean="0"/>
            </a:br>
            <a:r>
              <a:rPr lang="es-MX" dirty="0" smtClean="0"/>
              <a:t/>
            </a:r>
            <a:br>
              <a:rPr lang="es-MX" dirty="0" smtClean="0"/>
            </a:br>
            <a:r>
              <a:rPr lang="es-MX" dirty="0" smtClean="0"/>
              <a:t/>
            </a:r>
            <a:br>
              <a:rPr lang="es-MX" dirty="0" smtClean="0"/>
            </a:br>
            <a:endParaRPr lang="es-MX" dirty="0"/>
          </a:p>
        </p:txBody>
      </p:sp>
    </p:spTree>
    <p:extLst>
      <p:ext uri="{BB962C8B-B14F-4D97-AF65-F5344CB8AC3E}">
        <p14:creationId xmlns:p14="http://schemas.microsoft.com/office/powerpoint/2010/main" val="837432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0" y="1340768"/>
            <a:ext cx="9144000" cy="5517232"/>
          </a:xfrm>
        </p:spPr>
        <p:txBody>
          <a:bodyPr>
            <a:noAutofit/>
          </a:bodyPr>
          <a:lstStyle/>
          <a:p>
            <a:pPr marL="0" indent="0">
              <a:buNone/>
            </a:pPr>
            <a:r>
              <a:rPr lang="es-MX" sz="1200" dirty="0" smtClean="0"/>
              <a:t>DOSKEY - Instala el programa de memorización y de llamado de los comandos instalados anteriormente. De esta manera, se evita tener que volver a escribirlos. </a:t>
            </a:r>
            <a:br>
              <a:rPr lang="es-MX" sz="1200" dirty="0" smtClean="0"/>
            </a:br>
            <a:r>
              <a:rPr lang="es-MX" sz="1200" dirty="0" smtClean="0"/>
              <a:t/>
            </a:r>
            <a:br>
              <a:rPr lang="es-MX" sz="1200" dirty="0" smtClean="0"/>
            </a:br>
            <a:r>
              <a:rPr lang="es-MX" sz="1200" dirty="0" smtClean="0"/>
              <a:t>DOSSHELL - Llama a la superestructura de diálogo del DOS. Este dos </a:t>
            </a:r>
            <a:r>
              <a:rPr lang="es-MX" sz="1200" dirty="0" err="1" smtClean="0"/>
              <a:t>shell</a:t>
            </a:r>
            <a:r>
              <a:rPr lang="es-MX" sz="1200" dirty="0" smtClean="0"/>
              <a:t> ha sido </a:t>
            </a:r>
            <a:br>
              <a:rPr lang="es-MX" sz="1200" dirty="0" smtClean="0"/>
            </a:br>
            <a:r>
              <a:rPr lang="es-MX" sz="1200" dirty="0" smtClean="0"/>
              <a:t/>
            </a:r>
            <a:br>
              <a:rPr lang="es-MX" sz="1200" dirty="0" smtClean="0"/>
            </a:br>
            <a:r>
              <a:rPr lang="es-MX" sz="1200" dirty="0" smtClean="0"/>
              <a:t>suprimido en la versión DOS 6.2 ya que Microsoft consideró que había sido reemplazado ventajosamente por el "Administrador de archivos" de ese </a:t>
            </a:r>
            <a:r>
              <a:rPr lang="es-MX" sz="1200" dirty="0" err="1" smtClean="0"/>
              <a:t>superprograma</a:t>
            </a:r>
            <a:r>
              <a:rPr lang="es-MX" sz="1200" dirty="0" smtClean="0"/>
              <a:t> que es Windows. </a:t>
            </a:r>
            <a:br>
              <a:rPr lang="es-MX" sz="1200" dirty="0" smtClean="0"/>
            </a:br>
            <a:r>
              <a:rPr lang="es-MX" sz="1200" dirty="0" smtClean="0"/>
              <a:t/>
            </a:r>
            <a:br>
              <a:rPr lang="es-MX" sz="1200" dirty="0" smtClean="0"/>
            </a:br>
            <a:r>
              <a:rPr lang="es-MX" sz="1200" dirty="0" smtClean="0"/>
              <a:t>DRIVER.SYS - Administra las disqueteras, a través del </a:t>
            </a:r>
            <a:r>
              <a:rPr lang="es-MX" sz="1200" dirty="0" err="1" smtClean="0"/>
              <a:t>Config.Sys</a:t>
            </a:r>
            <a:r>
              <a:rPr lang="es-MX" sz="1200" dirty="0" smtClean="0"/>
              <a:t>. </a:t>
            </a:r>
            <a:br>
              <a:rPr lang="es-MX" sz="1200" dirty="0" smtClean="0"/>
            </a:br>
            <a:r>
              <a:rPr lang="es-MX" sz="1200" dirty="0" smtClean="0"/>
              <a:t/>
            </a:r>
            <a:br>
              <a:rPr lang="es-MX" sz="1200" dirty="0" smtClean="0"/>
            </a:br>
            <a:r>
              <a:rPr lang="es-MX" sz="1200" dirty="0" smtClean="0"/>
              <a:t>DRIVPARM - Define los parámetros de periféricos en modo bloque, a través del </a:t>
            </a:r>
            <a:r>
              <a:rPr lang="es-MX" sz="1200" dirty="0" err="1" smtClean="0"/>
              <a:t>Config.Sys</a:t>
            </a:r>
            <a:r>
              <a:rPr lang="es-MX" sz="1200" dirty="0" smtClean="0"/>
              <a:t>. </a:t>
            </a:r>
            <a:br>
              <a:rPr lang="es-MX" sz="1200" dirty="0" smtClean="0"/>
            </a:br>
            <a:r>
              <a:rPr lang="es-MX" sz="1200" dirty="0" smtClean="0"/>
              <a:t/>
            </a:r>
            <a:br>
              <a:rPr lang="es-MX" sz="1200" dirty="0" smtClean="0"/>
            </a:br>
            <a:r>
              <a:rPr lang="es-MX" sz="1200" dirty="0" smtClean="0"/>
              <a:t>DRIVESPACE - Reemplaza a DBLSPACE a partir del DOS 6.22, con las mismas </a:t>
            </a:r>
            <a:r>
              <a:rPr lang="es-MX" sz="1200" dirty="0" err="1" smtClean="0"/>
              <a:t>fun</a:t>
            </a:r>
            <a:r>
              <a:rPr lang="es-MX" sz="1200" dirty="0" smtClean="0"/>
              <a:t>*</a:t>
            </a:r>
            <a:r>
              <a:rPr lang="es-MX" sz="1200" dirty="0" err="1" smtClean="0"/>
              <a:t>ciones</a:t>
            </a:r>
            <a:r>
              <a:rPr lang="es-MX" sz="1200" dirty="0" smtClean="0"/>
              <a:t>. </a:t>
            </a:r>
            <a:br>
              <a:rPr lang="es-MX" sz="1200" dirty="0" smtClean="0"/>
            </a:br>
            <a:r>
              <a:rPr lang="es-MX" sz="1200" dirty="0" smtClean="0"/>
              <a:t/>
            </a:r>
            <a:br>
              <a:rPr lang="es-MX" sz="1200" dirty="0" smtClean="0"/>
            </a:br>
            <a:r>
              <a:rPr lang="es-MX" sz="1200" dirty="0" smtClean="0"/>
              <a:t>ECHO - Vuelve a mostrar en pantalla o no, en eco, los comandos ejecutados en un archivo .BAT, según se ponga o no en servicio este eco, usando ON u OFF </a:t>
            </a:r>
            <a:r>
              <a:rPr lang="es-MX" sz="1200" dirty="0" err="1" smtClean="0"/>
              <a:t>respec</a:t>
            </a:r>
            <a:r>
              <a:rPr lang="es-MX" sz="1200" dirty="0" smtClean="0"/>
              <a:t>*</a:t>
            </a:r>
            <a:r>
              <a:rPr lang="es-MX" sz="1200" dirty="0" err="1" smtClean="0"/>
              <a:t>tivamente</a:t>
            </a:r>
            <a:r>
              <a:rPr lang="es-MX" sz="1200" dirty="0" smtClean="0"/>
              <a:t>. Permite introducir un mensaje que será mostrado en pantalla en todos los casos. </a:t>
            </a:r>
            <a:br>
              <a:rPr lang="es-MX" sz="1200" dirty="0" smtClean="0"/>
            </a:br>
            <a:r>
              <a:rPr lang="es-MX" sz="1200" dirty="0" smtClean="0"/>
              <a:t/>
            </a:r>
            <a:br>
              <a:rPr lang="es-MX" sz="1200" dirty="0" smtClean="0"/>
            </a:br>
            <a:r>
              <a:rPr lang="es-MX" sz="1200" dirty="0" smtClean="0"/>
              <a:t>EMM386 - Sirve de soporte a la memoria expandida. </a:t>
            </a:r>
            <a:br>
              <a:rPr lang="es-MX" sz="1200" dirty="0" smtClean="0"/>
            </a:br>
            <a:r>
              <a:rPr lang="es-MX" sz="1200" dirty="0" smtClean="0"/>
              <a:t/>
            </a:r>
            <a:br>
              <a:rPr lang="es-MX" sz="1200" dirty="0" smtClean="0"/>
            </a:br>
            <a:r>
              <a:rPr lang="es-MX" sz="1200" dirty="0" smtClean="0"/>
              <a:t>EMM386.EXE - Simula la memoria expandida en la memoria extendida, a través del Config.sys. </a:t>
            </a:r>
            <a:br>
              <a:rPr lang="es-MX" sz="1200" dirty="0" smtClean="0"/>
            </a:br>
            <a:r>
              <a:rPr lang="es-MX" sz="1200" dirty="0" smtClean="0"/>
              <a:t/>
            </a:r>
            <a:br>
              <a:rPr lang="es-MX" sz="1200" dirty="0" smtClean="0"/>
            </a:br>
            <a:r>
              <a:rPr lang="es-MX" sz="1200" dirty="0" smtClean="0"/>
              <a:t>ERASE - Destruye uno o varios archivos del disco (y actúa como el comando DEL). Opte por DEL ya que se escribe más rápido. </a:t>
            </a:r>
            <a:br>
              <a:rPr lang="es-MX" sz="1200" dirty="0" smtClean="0"/>
            </a:br>
            <a:r>
              <a:rPr lang="es-MX" sz="1200" dirty="0" smtClean="0"/>
              <a:t/>
            </a:r>
            <a:br>
              <a:rPr lang="es-MX" sz="1200" dirty="0" smtClean="0"/>
            </a:br>
            <a:r>
              <a:rPr lang="es-MX" sz="1200" dirty="0" smtClean="0"/>
              <a:t>ERROLEVEL - Código de errores para archivos .BAT Otra noción más para expertos. </a:t>
            </a:r>
            <a:br>
              <a:rPr lang="es-MX" sz="1200" dirty="0" smtClean="0"/>
            </a:br>
            <a:r>
              <a:rPr lang="es-MX" sz="1200" dirty="0" smtClean="0"/>
              <a:t/>
            </a:r>
            <a:br>
              <a:rPr lang="es-MX" sz="1200" dirty="0" smtClean="0"/>
            </a:br>
            <a:r>
              <a:rPr lang="es-MX" sz="1200" dirty="0" smtClean="0"/>
              <a:t>EXE2BIN - Convierte el formato .EXE en .BIN o .COM. Este comando, que no </a:t>
            </a:r>
            <a:r>
              <a:rPr lang="es-MX" sz="1200" dirty="0" err="1" smtClean="0"/>
              <a:t>exis</a:t>
            </a:r>
            <a:r>
              <a:rPr lang="es-MX" sz="1200" dirty="0" smtClean="0"/>
              <a:t>*te más en los DOS 6, está destinado a los programadores. </a:t>
            </a:r>
            <a:br>
              <a:rPr lang="es-MX" sz="1200" dirty="0" smtClean="0"/>
            </a:br>
            <a:r>
              <a:rPr lang="es-MX" sz="1200" dirty="0" smtClean="0"/>
              <a:t/>
            </a:r>
            <a:br>
              <a:rPr lang="es-MX" sz="1200" dirty="0" smtClean="0"/>
            </a:br>
            <a:r>
              <a:rPr lang="es-MX" sz="1200" dirty="0" smtClean="0"/>
              <a:t>EXIT - Sale de un procesador de comandos. En la mayoría de los casos, EXIT le permite salir del DOS para volver al programa que lo llama, Windows por ejemplo. </a:t>
            </a:r>
            <a:br>
              <a:rPr lang="es-MX" sz="1200" dirty="0" smtClean="0"/>
            </a:br>
            <a:r>
              <a:rPr lang="es-MX" sz="1200" dirty="0" smtClean="0"/>
              <a:t/>
            </a:r>
            <a:br>
              <a:rPr lang="es-MX" sz="1200" dirty="0" smtClean="0"/>
            </a:br>
            <a:r>
              <a:rPr lang="es-MX" sz="1200" dirty="0" smtClean="0"/>
              <a:t/>
            </a:r>
            <a:br>
              <a:rPr lang="es-MX" sz="1200" dirty="0" smtClean="0"/>
            </a:br>
            <a:endParaRPr lang="es-MX" sz="1200" dirty="0"/>
          </a:p>
        </p:txBody>
      </p:sp>
    </p:spTree>
    <p:extLst>
      <p:ext uri="{BB962C8B-B14F-4D97-AF65-F5344CB8AC3E}">
        <p14:creationId xmlns:p14="http://schemas.microsoft.com/office/powerpoint/2010/main" val="722291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0" y="1268760"/>
            <a:ext cx="9144000" cy="5589240"/>
          </a:xfrm>
        </p:spPr>
        <p:txBody>
          <a:bodyPr>
            <a:normAutofit fontScale="55000" lnSpcReduction="20000"/>
          </a:bodyPr>
          <a:lstStyle/>
          <a:p>
            <a:pPr marL="0" indent="0">
              <a:buNone/>
            </a:pPr>
            <a:r>
              <a:rPr lang="es-MX" dirty="0" smtClean="0"/>
              <a:t>FASTHELP - Muestra en pantalla la lista de comandos de la versión 6 con una breve explicación. </a:t>
            </a:r>
            <a:br>
              <a:rPr lang="es-MX" dirty="0" smtClean="0"/>
            </a:br>
            <a:r>
              <a:rPr lang="es-MX" dirty="0" smtClean="0"/>
              <a:t/>
            </a:r>
            <a:br>
              <a:rPr lang="es-MX" dirty="0" smtClean="0"/>
            </a:br>
            <a:r>
              <a:rPr lang="es-MX" dirty="0" smtClean="0"/>
              <a:t>FASTOPEN - Proporciona un acceso rápido a los archivos que se usan con más frecuencia, o a los últimos que se han utilizado, memorizando su camino de acceso. </a:t>
            </a:r>
            <a:br>
              <a:rPr lang="es-MX" dirty="0" smtClean="0"/>
            </a:br>
            <a:r>
              <a:rPr lang="es-MX" dirty="0" smtClean="0"/>
              <a:t/>
            </a:r>
            <a:br>
              <a:rPr lang="es-MX" dirty="0" smtClean="0"/>
            </a:br>
            <a:r>
              <a:rPr lang="es-MX" dirty="0" smtClean="0"/>
              <a:t>FC - Comparación de archivos. No está disponible en todas las versiones. </a:t>
            </a:r>
            <a:br>
              <a:rPr lang="es-MX" dirty="0" smtClean="0"/>
            </a:br>
            <a:r>
              <a:rPr lang="es-MX" dirty="0" smtClean="0"/>
              <a:t/>
            </a:r>
            <a:br>
              <a:rPr lang="es-MX" dirty="0" smtClean="0"/>
            </a:br>
            <a:r>
              <a:rPr lang="es-MX" dirty="0" smtClean="0"/>
              <a:t>FCBS - Especifica la cantidad de bloques de control de archivos, en un </a:t>
            </a:r>
            <a:r>
              <a:rPr lang="es-MX" dirty="0" err="1" smtClean="0"/>
              <a:t>Config.Sys</a:t>
            </a:r>
            <a:r>
              <a:rPr lang="es-MX" dirty="0" smtClean="0"/>
              <a:t>. Este comando está reservado a los expertos. </a:t>
            </a:r>
            <a:br>
              <a:rPr lang="es-MX" dirty="0" smtClean="0"/>
            </a:br>
            <a:r>
              <a:rPr lang="es-MX" dirty="0" smtClean="0"/>
              <a:t/>
            </a:r>
            <a:br>
              <a:rPr lang="es-MX" dirty="0" smtClean="0"/>
            </a:br>
            <a:r>
              <a:rPr lang="es-MX" dirty="0" smtClean="0"/>
              <a:t>FILES - Especifica la cantidad de archivos abiertos, en un </a:t>
            </a:r>
            <a:r>
              <a:rPr lang="es-MX" dirty="0" err="1" smtClean="0"/>
              <a:t>Config.Sys</a:t>
            </a:r>
            <a:r>
              <a:rPr lang="es-MX" dirty="0" smtClean="0"/>
              <a:t>. </a:t>
            </a:r>
            <a:br>
              <a:rPr lang="es-MX" dirty="0" smtClean="0"/>
            </a:br>
            <a:r>
              <a:rPr lang="es-MX" dirty="0" smtClean="0"/>
              <a:t/>
            </a:r>
            <a:br>
              <a:rPr lang="es-MX" dirty="0" smtClean="0"/>
            </a:br>
            <a:r>
              <a:rPr lang="es-MX" dirty="0" smtClean="0"/>
              <a:t>FIND - Busca la cadena de caracteres indicada en un archivo y envía al periférico activo de salida (el monitor, por ejemplo) todas las líneas en las que la encontró. </a:t>
            </a:r>
            <a:br>
              <a:rPr lang="es-MX" dirty="0" smtClean="0"/>
            </a:br>
            <a:r>
              <a:rPr lang="es-MX" dirty="0" smtClean="0"/>
              <a:t/>
            </a:r>
            <a:br>
              <a:rPr lang="es-MX" dirty="0" smtClean="0"/>
            </a:br>
            <a:r>
              <a:rPr lang="es-MX" dirty="0" smtClean="0"/>
              <a:t>FOR - Especifica la repetición del mismo comando para cada una de las variables contenidas en la lista. </a:t>
            </a:r>
            <a:br>
              <a:rPr lang="es-MX" dirty="0" smtClean="0"/>
            </a:br>
            <a:r>
              <a:rPr lang="es-MX" dirty="0" smtClean="0"/>
              <a:t/>
            </a:r>
            <a:br>
              <a:rPr lang="es-MX" dirty="0" smtClean="0"/>
            </a:br>
            <a:r>
              <a:rPr lang="es-MX" dirty="0" smtClean="0"/>
              <a:t>GOTO - Es un direccionamiento incondicional a una línea marcada con un rótulo del mismo nombre en un archivo .BAT. </a:t>
            </a:r>
            <a:br>
              <a:rPr lang="es-MX" dirty="0" smtClean="0"/>
            </a:br>
            <a:r>
              <a:rPr lang="es-MX" dirty="0" smtClean="0"/>
              <a:t/>
            </a:r>
            <a:br>
              <a:rPr lang="es-MX" dirty="0" smtClean="0"/>
            </a:br>
            <a:r>
              <a:rPr lang="es-MX" dirty="0" smtClean="0"/>
              <a:t>GRAFTABL - Carga la tabla de los caracteres gráficos, los códigos ASCII 128 a 255, para la visualización en pantalla. No existe más en el DOS 6. </a:t>
            </a:r>
          </a:p>
          <a:p>
            <a:endParaRPr lang="es-MX" dirty="0"/>
          </a:p>
        </p:txBody>
      </p:sp>
    </p:spTree>
    <p:extLst>
      <p:ext uri="{BB962C8B-B14F-4D97-AF65-F5344CB8AC3E}">
        <p14:creationId xmlns:p14="http://schemas.microsoft.com/office/powerpoint/2010/main" val="3260660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0" y="1340768"/>
            <a:ext cx="9144000" cy="5517232"/>
          </a:xfrm>
        </p:spPr>
        <p:txBody>
          <a:bodyPr>
            <a:normAutofit fontScale="40000" lnSpcReduction="20000"/>
          </a:bodyPr>
          <a:lstStyle/>
          <a:p>
            <a:pPr marL="0" indent="0">
              <a:buNone/>
            </a:pPr>
            <a:r>
              <a:rPr lang="es-MX" dirty="0"/>
              <a:t>GRAPHIC - Carga una secuencia que permite la impresión de la pantalla que incluye caracteres gráficos, de códigos 128 a 255. </a:t>
            </a:r>
            <a:r>
              <a:rPr lang="es-MX" dirty="0" smtClean="0"/>
              <a:t/>
            </a:r>
            <a:br>
              <a:rPr lang="es-MX" dirty="0" smtClean="0"/>
            </a:br>
            <a:r>
              <a:rPr lang="es-MX" dirty="0" smtClean="0"/>
              <a:t/>
            </a:r>
            <a:br>
              <a:rPr lang="es-MX" dirty="0" smtClean="0"/>
            </a:br>
            <a:r>
              <a:rPr lang="es-MX" dirty="0"/>
              <a:t>GWBASIC - Llamado del antiguo Basic avanzado de Microsoft. No existe más en el DOS 6, en el cual ha sido reemplazado por el </a:t>
            </a:r>
            <a:r>
              <a:rPr lang="es-MX" dirty="0" err="1"/>
              <a:t>QBasic</a:t>
            </a:r>
            <a:r>
              <a:rPr lang="es-MX" dirty="0"/>
              <a:t>. </a:t>
            </a:r>
            <a:r>
              <a:rPr lang="es-MX" dirty="0" smtClean="0"/>
              <a:t/>
            </a:r>
            <a:br>
              <a:rPr lang="es-MX" dirty="0" smtClean="0"/>
            </a:br>
            <a:r>
              <a:rPr lang="es-MX" dirty="0" smtClean="0"/>
              <a:t/>
            </a:r>
            <a:br>
              <a:rPr lang="es-MX" dirty="0" smtClean="0"/>
            </a:br>
            <a:r>
              <a:rPr lang="es-MX" dirty="0"/>
              <a:t>HELP - Pedido de ayuda. Desde el DOS 5. </a:t>
            </a:r>
            <a:r>
              <a:rPr lang="es-MX" dirty="0" smtClean="0"/>
              <a:t/>
            </a:r>
            <a:br>
              <a:rPr lang="es-MX" dirty="0" smtClean="0"/>
            </a:br>
            <a:r>
              <a:rPr lang="es-MX" dirty="0" smtClean="0"/>
              <a:t/>
            </a:r>
            <a:br>
              <a:rPr lang="es-MX" dirty="0" smtClean="0"/>
            </a:br>
            <a:r>
              <a:rPr lang="es-MX" dirty="0"/>
              <a:t>HIMEM.SYS - Administrador de memoria extendida. </a:t>
            </a:r>
            <a:r>
              <a:rPr lang="es-MX" dirty="0" smtClean="0"/>
              <a:t/>
            </a:r>
            <a:br>
              <a:rPr lang="es-MX" dirty="0" smtClean="0"/>
            </a:br>
            <a:r>
              <a:rPr lang="es-MX" dirty="0" smtClean="0"/>
              <a:t/>
            </a:r>
            <a:br>
              <a:rPr lang="es-MX" dirty="0" smtClean="0"/>
            </a:br>
            <a:r>
              <a:rPr lang="es-MX" dirty="0"/>
              <a:t>IF - Comando de ejecución condicional para archivo .BAT. </a:t>
            </a:r>
            <a:r>
              <a:rPr lang="es-MX" dirty="0" smtClean="0"/>
              <a:t/>
            </a:r>
            <a:br>
              <a:rPr lang="es-MX" dirty="0" smtClean="0"/>
            </a:br>
            <a:r>
              <a:rPr lang="es-MX" dirty="0" smtClean="0"/>
              <a:t/>
            </a:r>
            <a:br>
              <a:rPr lang="es-MX" dirty="0" smtClean="0"/>
            </a:br>
            <a:r>
              <a:rPr lang="es-MX" dirty="0"/>
              <a:t>INCLUDE - Incluye un bloque de configuración en otro, a través del </a:t>
            </a:r>
            <a:r>
              <a:rPr lang="es-MX" dirty="0" err="1"/>
              <a:t>Config.Sys</a:t>
            </a:r>
            <a:r>
              <a:rPr lang="es-MX" dirty="0"/>
              <a:t>. Nuevo comando con el DOS 6. </a:t>
            </a:r>
            <a:r>
              <a:rPr lang="es-MX" dirty="0" smtClean="0"/>
              <a:t/>
            </a:r>
            <a:br>
              <a:rPr lang="es-MX" dirty="0" smtClean="0"/>
            </a:br>
            <a:r>
              <a:rPr lang="es-MX" dirty="0" smtClean="0"/>
              <a:t/>
            </a:r>
            <a:br>
              <a:rPr lang="es-MX" dirty="0" smtClean="0"/>
            </a:br>
            <a:r>
              <a:rPr lang="es-MX" dirty="0"/>
              <a:t>INTERLNK - Conecta dos computadoras, por medio de sus puertos paralelos o en serie. Nuevo comando del DOS 6. </a:t>
            </a:r>
            <a:r>
              <a:rPr lang="es-MX" dirty="0" smtClean="0"/>
              <a:t/>
            </a:r>
            <a:br>
              <a:rPr lang="es-MX" dirty="0" smtClean="0"/>
            </a:br>
            <a:r>
              <a:rPr lang="es-MX" dirty="0" smtClean="0"/>
              <a:t/>
            </a:r>
            <a:br>
              <a:rPr lang="es-MX" dirty="0" smtClean="0"/>
            </a:br>
            <a:r>
              <a:rPr lang="es-MX" dirty="0"/>
              <a:t>INTERLNK.EXE - Administrador para </a:t>
            </a:r>
            <a:r>
              <a:rPr lang="es-MX" dirty="0" err="1"/>
              <a:t>Interlnk</a:t>
            </a:r>
            <a:r>
              <a:rPr lang="es-MX" dirty="0"/>
              <a:t>. Novedad del DOS versión 6. </a:t>
            </a:r>
            <a:r>
              <a:rPr lang="es-MX" dirty="0" smtClean="0"/>
              <a:t/>
            </a:r>
            <a:br>
              <a:rPr lang="es-MX" dirty="0" smtClean="0"/>
            </a:br>
            <a:r>
              <a:rPr lang="es-MX" dirty="0" smtClean="0"/>
              <a:t/>
            </a:r>
            <a:br>
              <a:rPr lang="es-MX" dirty="0" smtClean="0"/>
            </a:br>
            <a:r>
              <a:rPr lang="es-MX" dirty="0"/>
              <a:t>INTERSVR - Lanza el centro de recuperación de datos </a:t>
            </a:r>
            <a:r>
              <a:rPr lang="es-MX" dirty="0" err="1"/>
              <a:t>InterLnk</a:t>
            </a:r>
            <a:r>
              <a:rPr lang="es-MX" dirty="0"/>
              <a:t>. Nuevo comando del DOS 6. </a:t>
            </a:r>
            <a:r>
              <a:rPr lang="es-MX" dirty="0" smtClean="0"/>
              <a:t/>
            </a:r>
            <a:br>
              <a:rPr lang="es-MX" dirty="0" smtClean="0"/>
            </a:br>
            <a:r>
              <a:rPr lang="es-MX" dirty="0" smtClean="0"/>
              <a:t/>
            </a:r>
            <a:br>
              <a:rPr lang="es-MX" dirty="0" smtClean="0"/>
            </a:br>
            <a:r>
              <a:rPr lang="es-MX" dirty="0"/>
              <a:t>JOIN - Asigna el contenido de un disco a un directorio de otro disco. No existe más en el DOS 6. </a:t>
            </a:r>
            <a:r>
              <a:rPr lang="es-MX" dirty="0" smtClean="0"/>
              <a:t/>
            </a:r>
            <a:br>
              <a:rPr lang="es-MX" dirty="0" smtClean="0"/>
            </a:br>
            <a:r>
              <a:rPr lang="es-MX" dirty="0" smtClean="0"/>
              <a:t/>
            </a:r>
            <a:br>
              <a:rPr lang="es-MX" dirty="0" smtClean="0"/>
            </a:br>
            <a:r>
              <a:rPr lang="es-MX" dirty="0"/>
              <a:t>KEYB - Carga el programa que administra el teclado (reemplaza al que reside en la memoria muerta, para el teclado USA). </a:t>
            </a:r>
            <a:r>
              <a:rPr lang="es-MX" dirty="0" smtClean="0"/>
              <a:t/>
            </a:r>
            <a:br>
              <a:rPr lang="es-MX" dirty="0" smtClean="0"/>
            </a:br>
            <a:r>
              <a:rPr lang="es-MX" dirty="0" smtClean="0"/>
              <a:t/>
            </a:r>
            <a:br>
              <a:rPr lang="es-MX" dirty="0" smtClean="0"/>
            </a:br>
            <a:r>
              <a:rPr lang="es-MX" dirty="0"/>
              <a:t>LABEL - Crea, modifica o suprime el nombre atribuido a un disco. </a:t>
            </a:r>
            <a:r>
              <a:rPr lang="es-MX" dirty="0" smtClean="0"/>
              <a:t/>
            </a:r>
            <a:br>
              <a:rPr lang="es-MX" dirty="0" smtClean="0"/>
            </a:br>
            <a:r>
              <a:rPr lang="es-MX" dirty="0" smtClean="0"/>
              <a:t/>
            </a:r>
            <a:br>
              <a:rPr lang="es-MX" dirty="0" smtClean="0"/>
            </a:br>
            <a:r>
              <a:rPr lang="es-MX" dirty="0" smtClean="0"/>
              <a:t/>
            </a:r>
            <a:br>
              <a:rPr lang="es-MX" dirty="0" smtClean="0"/>
            </a:br>
            <a:endParaRPr lang="es-MX" dirty="0"/>
          </a:p>
        </p:txBody>
      </p:sp>
    </p:spTree>
    <p:extLst>
      <p:ext uri="{BB962C8B-B14F-4D97-AF65-F5344CB8AC3E}">
        <p14:creationId xmlns:p14="http://schemas.microsoft.com/office/powerpoint/2010/main" val="3445445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0" y="1340768"/>
            <a:ext cx="9144000" cy="5517232"/>
          </a:xfrm>
        </p:spPr>
        <p:txBody>
          <a:bodyPr>
            <a:normAutofit fontScale="47500" lnSpcReduction="20000"/>
          </a:bodyPr>
          <a:lstStyle/>
          <a:p>
            <a:pPr marL="0" indent="0">
              <a:buNone/>
            </a:pPr>
            <a:r>
              <a:rPr lang="es-MX" dirty="0" smtClean="0"/>
              <a:t>LASTDRIVE - Define la cantidad de unidades de disco en el </a:t>
            </a:r>
            <a:r>
              <a:rPr lang="es-MX" dirty="0" err="1" smtClean="0"/>
              <a:t>Config.Sys</a:t>
            </a:r>
            <a:r>
              <a:rPr lang="es-MX" dirty="0" smtClean="0"/>
              <a:t>. </a:t>
            </a:r>
            <a:br>
              <a:rPr lang="es-MX" dirty="0" smtClean="0"/>
            </a:br>
            <a:r>
              <a:rPr lang="es-MX" dirty="0" smtClean="0"/>
              <a:t/>
            </a:r>
            <a:br>
              <a:rPr lang="es-MX" dirty="0" smtClean="0"/>
            </a:br>
            <a:r>
              <a:rPr lang="es-MX" dirty="0" smtClean="0"/>
              <a:t>LH - Carga un programa en la memoria superior, generalmente en el Autoexec.bat. Otro nombre: LOADHIGH. </a:t>
            </a:r>
            <a:br>
              <a:rPr lang="es-MX" dirty="0" smtClean="0"/>
            </a:br>
            <a:r>
              <a:rPr lang="es-MX" dirty="0" smtClean="0"/>
              <a:t/>
            </a:r>
            <a:br>
              <a:rPr lang="es-MX" dirty="0" smtClean="0"/>
            </a:br>
            <a:r>
              <a:rPr lang="es-MX" dirty="0" smtClean="0"/>
              <a:t>LINK - Llama al editor de conexiones. </a:t>
            </a:r>
            <a:br>
              <a:rPr lang="es-MX" dirty="0" smtClean="0"/>
            </a:br>
            <a:r>
              <a:rPr lang="es-MX" dirty="0" smtClean="0"/>
              <a:t/>
            </a:r>
            <a:br>
              <a:rPr lang="es-MX" dirty="0" smtClean="0"/>
            </a:br>
            <a:r>
              <a:rPr lang="es-MX" dirty="0" smtClean="0"/>
              <a:t>LOADFIX - Carga un programa por encima de los primeros 64 Kb de memoria y lo ejecuta. Nuevo comando del DOS 6. </a:t>
            </a:r>
            <a:br>
              <a:rPr lang="es-MX" dirty="0" smtClean="0"/>
            </a:br>
            <a:r>
              <a:rPr lang="es-MX" dirty="0" smtClean="0"/>
              <a:t/>
            </a:r>
            <a:br>
              <a:rPr lang="es-MX" dirty="0" smtClean="0"/>
            </a:br>
            <a:r>
              <a:rPr lang="es-MX" dirty="0" smtClean="0"/>
              <a:t>LOADHIGH - Carga un programa en la memoria superior, generalmente a través del Autoexec.bat. Desde el DOS 5. Otro nombre: LH. </a:t>
            </a:r>
            <a:br>
              <a:rPr lang="es-MX" dirty="0" smtClean="0"/>
            </a:br>
            <a:r>
              <a:rPr lang="es-MX" dirty="0" smtClean="0"/>
              <a:t/>
            </a:r>
            <a:br>
              <a:rPr lang="es-MX" dirty="0" smtClean="0"/>
            </a:br>
            <a:r>
              <a:rPr lang="es-MX" dirty="0" smtClean="0"/>
              <a:t>MACROS - Realización de macros con </a:t>
            </a:r>
            <a:r>
              <a:rPr lang="es-MX" dirty="0" err="1" smtClean="0"/>
              <a:t>Doskey</a:t>
            </a:r>
            <a:r>
              <a:rPr lang="es-MX" dirty="0" smtClean="0"/>
              <a:t>. </a:t>
            </a:r>
            <a:br>
              <a:rPr lang="es-MX" dirty="0" smtClean="0"/>
            </a:br>
            <a:r>
              <a:rPr lang="es-MX" dirty="0" smtClean="0"/>
              <a:t/>
            </a:r>
            <a:br>
              <a:rPr lang="es-MX" dirty="0" smtClean="0"/>
            </a:br>
            <a:r>
              <a:rPr lang="es-MX" dirty="0" smtClean="0"/>
              <a:t>MEM - Muestra en pantalla la memoria ocupada y la disponible. </a:t>
            </a:r>
            <a:br>
              <a:rPr lang="es-MX" dirty="0" smtClean="0"/>
            </a:br>
            <a:r>
              <a:rPr lang="es-MX" dirty="0" smtClean="0"/>
              <a:t/>
            </a:r>
            <a:br>
              <a:rPr lang="es-MX" dirty="0" smtClean="0"/>
            </a:br>
            <a:r>
              <a:rPr lang="es-MX" dirty="0" smtClean="0"/>
              <a:t>MEMMAKER - Administración y optimización de la memoria, pero con los DOS 6. * </a:t>
            </a:r>
            <a:br>
              <a:rPr lang="es-MX" dirty="0" smtClean="0"/>
            </a:br>
            <a:r>
              <a:rPr lang="es-MX" dirty="0" smtClean="0"/>
              <a:t/>
            </a:r>
            <a:br>
              <a:rPr lang="es-MX" dirty="0" smtClean="0"/>
            </a:br>
            <a:r>
              <a:rPr lang="es-MX" dirty="0" smtClean="0"/>
              <a:t>MENUCOLOR - Determina el color del texto y del fondo para el primer menú, a través del </a:t>
            </a:r>
            <a:r>
              <a:rPr lang="es-MX" dirty="0" err="1" smtClean="0"/>
              <a:t>Config.Sys</a:t>
            </a:r>
            <a:r>
              <a:rPr lang="es-MX" dirty="0" smtClean="0"/>
              <a:t>. A partir del DOS 6. </a:t>
            </a:r>
            <a:br>
              <a:rPr lang="es-MX" dirty="0" smtClean="0"/>
            </a:br>
            <a:r>
              <a:rPr lang="es-MX" dirty="0" smtClean="0"/>
              <a:t/>
            </a:r>
            <a:br>
              <a:rPr lang="es-MX" dirty="0" smtClean="0"/>
            </a:br>
            <a:r>
              <a:rPr lang="es-MX" dirty="0" smtClean="0"/>
              <a:t>MENUDEFAULT - Especifica el menú por defecto, en el inicio. A partir del DOS 6. </a:t>
            </a:r>
            <a:br>
              <a:rPr lang="es-MX" dirty="0" smtClean="0"/>
            </a:br>
            <a:r>
              <a:rPr lang="es-MX" dirty="0" smtClean="0"/>
              <a:t/>
            </a:r>
            <a:br>
              <a:rPr lang="es-MX" dirty="0" smtClean="0"/>
            </a:br>
            <a:r>
              <a:rPr lang="es-MX" dirty="0" smtClean="0"/>
              <a:t>MENUITEM - A partir del DOS 6. Define un ítem del menú de arranque. </a:t>
            </a:r>
            <a:br>
              <a:rPr lang="es-MX" dirty="0" smtClean="0"/>
            </a:br>
            <a:r>
              <a:rPr lang="es-MX" dirty="0" smtClean="0"/>
              <a:t/>
            </a:r>
            <a:br>
              <a:rPr lang="es-MX" dirty="0" smtClean="0"/>
            </a:br>
            <a:r>
              <a:rPr lang="es-MX" dirty="0" smtClean="0"/>
              <a:t>MIRROR - Copia de seguridad para el seguimiento del borrado de archivos. Con el DOS 5. </a:t>
            </a:r>
            <a:br>
              <a:rPr lang="es-MX" dirty="0" smtClean="0"/>
            </a:br>
            <a:endParaRPr lang="es-MX" dirty="0"/>
          </a:p>
        </p:txBody>
      </p:sp>
    </p:spTree>
    <p:extLst>
      <p:ext uri="{BB962C8B-B14F-4D97-AF65-F5344CB8AC3E}">
        <p14:creationId xmlns:p14="http://schemas.microsoft.com/office/powerpoint/2010/main" val="3045251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0" y="1340768"/>
            <a:ext cx="9144000" cy="5517232"/>
          </a:xfrm>
        </p:spPr>
        <p:txBody>
          <a:bodyPr>
            <a:normAutofit fontScale="40000" lnSpcReduction="20000"/>
          </a:bodyPr>
          <a:lstStyle/>
          <a:p>
            <a:pPr marL="0" indent="0">
              <a:buNone/>
            </a:pPr>
            <a:r>
              <a:rPr lang="es-MX" dirty="0" smtClean="0"/>
              <a:t>MKDIR - Crea un subdirectorio. Otro nombre de este comando: MD, por "</a:t>
            </a:r>
            <a:r>
              <a:rPr lang="es-MX" dirty="0" err="1" smtClean="0"/>
              <a:t>Make</a:t>
            </a:r>
            <a:r>
              <a:rPr lang="es-MX" dirty="0" smtClean="0"/>
              <a:t> </a:t>
            </a:r>
            <a:r>
              <a:rPr lang="es-MX" dirty="0" err="1" smtClean="0"/>
              <a:t>Directory</a:t>
            </a:r>
            <a:r>
              <a:rPr lang="es-MX" dirty="0" smtClean="0"/>
              <a:t>", creación de un directorio. </a:t>
            </a:r>
            <a:br>
              <a:rPr lang="es-MX" dirty="0" smtClean="0"/>
            </a:br>
            <a:r>
              <a:rPr lang="es-MX" dirty="0" smtClean="0"/>
              <a:t/>
            </a:r>
            <a:br>
              <a:rPr lang="es-MX" dirty="0" smtClean="0"/>
            </a:br>
            <a:r>
              <a:rPr lang="es-MX" dirty="0" smtClean="0"/>
              <a:t>MODE - Establece las condiciones de funcionamiento de los periféricos, impresora, interface de video y conexiones en serie, y también sirve para la preparación de las tablas de códigos. </a:t>
            </a:r>
            <a:br>
              <a:rPr lang="es-MX" dirty="0" smtClean="0"/>
            </a:br>
            <a:r>
              <a:rPr lang="es-MX" dirty="0" smtClean="0"/>
              <a:t/>
            </a:r>
            <a:br>
              <a:rPr lang="es-MX" dirty="0" smtClean="0"/>
            </a:br>
            <a:r>
              <a:rPr lang="es-MX" dirty="0" smtClean="0"/>
              <a:t>MORE - Para visualizar página por página en la pantalla (es decir, sin que desfilen ininterrumpidamente en la pantalla) </a:t>
            </a:r>
            <a:br>
              <a:rPr lang="es-MX" dirty="0" smtClean="0"/>
            </a:br>
            <a:r>
              <a:rPr lang="es-MX" dirty="0" smtClean="0"/>
              <a:t/>
            </a:r>
            <a:br>
              <a:rPr lang="es-MX" dirty="0" smtClean="0"/>
            </a:br>
            <a:r>
              <a:rPr lang="es-MX" dirty="0" smtClean="0"/>
              <a:t>MOVE - Mueve uno o varios archivos y da nuevo nombre a archivos o directorios. Nuevo comando con el DOS 6. </a:t>
            </a:r>
            <a:br>
              <a:rPr lang="es-MX" dirty="0" smtClean="0"/>
            </a:br>
            <a:r>
              <a:rPr lang="es-MX" dirty="0" smtClean="0"/>
              <a:t/>
            </a:r>
            <a:br>
              <a:rPr lang="es-MX" dirty="0" smtClean="0"/>
            </a:br>
            <a:r>
              <a:rPr lang="es-MX" dirty="0" smtClean="0"/>
              <a:t>MSAV - Programa antivirus. A partir del DOS 6. </a:t>
            </a:r>
            <a:br>
              <a:rPr lang="es-MX" dirty="0" smtClean="0"/>
            </a:br>
            <a:r>
              <a:rPr lang="es-MX" dirty="0" smtClean="0"/>
              <a:t/>
            </a:r>
            <a:br>
              <a:rPr lang="es-MX" dirty="0" smtClean="0"/>
            </a:br>
            <a:r>
              <a:rPr lang="es-MX" dirty="0" smtClean="0"/>
              <a:t>MSBACKUP - Nuevo procedimiento de copia de seguridad, a partir del DOS 6. </a:t>
            </a:r>
            <a:br>
              <a:rPr lang="es-MX" dirty="0" smtClean="0"/>
            </a:br>
            <a:r>
              <a:rPr lang="es-MX" dirty="0" smtClean="0"/>
              <a:t/>
            </a:r>
            <a:br>
              <a:rPr lang="es-MX" dirty="0" smtClean="0"/>
            </a:br>
            <a:r>
              <a:rPr lang="es-MX" dirty="0" smtClean="0"/>
              <a:t>MSD - Provee información técnica sobre su computadora. A partir del DOS 6. </a:t>
            </a:r>
            <a:br>
              <a:rPr lang="es-MX" dirty="0" smtClean="0"/>
            </a:br>
            <a:r>
              <a:rPr lang="es-MX" dirty="0" smtClean="0"/>
              <a:t/>
            </a:r>
            <a:br>
              <a:rPr lang="es-MX" dirty="0" smtClean="0"/>
            </a:br>
            <a:r>
              <a:rPr lang="es-MX" dirty="0" smtClean="0"/>
              <a:t>NLSFUNC - Comando relativo a los idiomas nacionales. Su nombre proviene de "</a:t>
            </a:r>
            <a:r>
              <a:rPr lang="es-MX" dirty="0" err="1" smtClean="0"/>
              <a:t>National</a:t>
            </a:r>
            <a:r>
              <a:rPr lang="es-MX" dirty="0" smtClean="0"/>
              <a:t> </a:t>
            </a:r>
            <a:r>
              <a:rPr lang="es-MX" dirty="0" err="1" smtClean="0"/>
              <a:t>Languages</a:t>
            </a:r>
            <a:r>
              <a:rPr lang="es-MX" dirty="0" smtClean="0"/>
              <a:t> </a:t>
            </a:r>
            <a:r>
              <a:rPr lang="es-MX" dirty="0" err="1" smtClean="0"/>
              <a:t>Support</a:t>
            </a:r>
            <a:r>
              <a:rPr lang="es-MX" dirty="0" smtClean="0"/>
              <a:t> </a:t>
            </a:r>
            <a:r>
              <a:rPr lang="es-MX" dirty="0" err="1" smtClean="0"/>
              <a:t>Function</a:t>
            </a:r>
            <a:r>
              <a:rPr lang="es-MX" dirty="0" smtClean="0"/>
              <a:t>". Da informaciones complementarias sobre los países y prepara el uso de las tablas de códigos con CHCP </a:t>
            </a:r>
            <a:br>
              <a:rPr lang="es-MX" dirty="0" smtClean="0"/>
            </a:br>
            <a:r>
              <a:rPr lang="es-MX" dirty="0" smtClean="0"/>
              <a:t/>
            </a:r>
            <a:br>
              <a:rPr lang="es-MX" dirty="0" smtClean="0"/>
            </a:br>
            <a:r>
              <a:rPr lang="es-MX" dirty="0" smtClean="0"/>
              <a:t>NUMLOCK - Determina que la sección numérica del teclado esté bloqueada o no, a través del </a:t>
            </a:r>
            <a:r>
              <a:rPr lang="es-MX" dirty="0" err="1" smtClean="0"/>
              <a:t>Config.Sys</a:t>
            </a:r>
            <a:r>
              <a:rPr lang="es-MX" dirty="0" smtClean="0"/>
              <a:t>. Nuevo comando a partir del DOS 6. </a:t>
            </a:r>
            <a:br>
              <a:rPr lang="es-MX" dirty="0" smtClean="0"/>
            </a:br>
            <a:r>
              <a:rPr lang="es-MX" dirty="0" smtClean="0"/>
              <a:t/>
            </a:r>
            <a:br>
              <a:rPr lang="es-MX" dirty="0" smtClean="0"/>
            </a:br>
            <a:r>
              <a:rPr lang="es-MX" dirty="0" smtClean="0"/>
              <a:t>PATH - </a:t>
            </a:r>
            <a:r>
              <a:rPr lang="es-MX" dirty="0" err="1" smtClean="0"/>
              <a:t>Especifiica</a:t>
            </a:r>
            <a:r>
              <a:rPr lang="es-MX" dirty="0" smtClean="0"/>
              <a:t> caminos de búsqueda alternativos para los archivos de comando (con la extensión .COM, o .EXE o .BAT) que no se encuentran en el directorio </a:t>
            </a:r>
            <a:r>
              <a:rPr lang="es-MX" dirty="0" err="1" smtClean="0"/>
              <a:t>acti</a:t>
            </a:r>
            <a:r>
              <a:rPr lang="es-MX" dirty="0" smtClean="0"/>
              <a:t>*</a:t>
            </a:r>
            <a:r>
              <a:rPr lang="es-MX" dirty="0" err="1" smtClean="0"/>
              <a:t>vo</a:t>
            </a:r>
            <a:r>
              <a:rPr lang="es-MX" dirty="0" smtClean="0"/>
              <a:t>. Este comando se encuentra generalmente en el archivo Autoexec.bat. </a:t>
            </a:r>
            <a:br>
              <a:rPr lang="es-MX" dirty="0" smtClean="0"/>
            </a:br>
            <a:r>
              <a:rPr lang="es-MX" dirty="0" smtClean="0"/>
              <a:t/>
            </a:r>
            <a:br>
              <a:rPr lang="es-MX" dirty="0" smtClean="0"/>
            </a:br>
            <a:r>
              <a:rPr lang="es-MX" dirty="0" smtClean="0"/>
              <a:t>PAUSE - Suspende la ejecución de un programa .BAT mostrando en pantalla un mensaje optativo de 121 caracteres como máximo. </a:t>
            </a:r>
            <a:br>
              <a:rPr lang="es-MX" dirty="0" smtClean="0"/>
            </a:br>
            <a:endParaRPr lang="es-MX" dirty="0" smtClean="0"/>
          </a:p>
          <a:p>
            <a:endParaRPr lang="es-MX" dirty="0"/>
          </a:p>
        </p:txBody>
      </p:sp>
    </p:spTree>
    <p:extLst>
      <p:ext uri="{BB962C8B-B14F-4D97-AF65-F5344CB8AC3E}">
        <p14:creationId xmlns:p14="http://schemas.microsoft.com/office/powerpoint/2010/main" val="3461691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0" y="1340768"/>
            <a:ext cx="9144000" cy="5517232"/>
          </a:xfrm>
        </p:spPr>
        <p:txBody>
          <a:bodyPr>
            <a:normAutofit fontScale="47500" lnSpcReduction="20000"/>
          </a:bodyPr>
          <a:lstStyle/>
          <a:p>
            <a:pPr marL="0" indent="0">
              <a:buNone/>
            </a:pPr>
            <a:r>
              <a:rPr lang="es-MX" dirty="0"/>
              <a:t>POWER - Pone en servicio o saca de servicio la administración del consumo de energía. Nuevo comando a partir del DOS 6. </a:t>
            </a:r>
            <a:r>
              <a:rPr lang="es-MX" dirty="0" smtClean="0"/>
              <a:t/>
            </a:r>
            <a:br>
              <a:rPr lang="es-MX" dirty="0" smtClean="0"/>
            </a:br>
            <a:r>
              <a:rPr lang="es-MX" dirty="0" smtClean="0"/>
              <a:t/>
            </a:r>
            <a:br>
              <a:rPr lang="es-MX" dirty="0" smtClean="0"/>
            </a:br>
            <a:r>
              <a:rPr lang="es-MX" dirty="0"/>
              <a:t>POWER.EXE - Administrador de POWER. Nuevo, a partir del DOS 6. </a:t>
            </a:r>
            <a:r>
              <a:rPr lang="es-MX" dirty="0" smtClean="0"/>
              <a:t/>
            </a:r>
            <a:br>
              <a:rPr lang="es-MX" dirty="0" smtClean="0"/>
            </a:br>
            <a:r>
              <a:rPr lang="es-MX" dirty="0" smtClean="0"/>
              <a:t/>
            </a:r>
            <a:br>
              <a:rPr lang="es-MX" dirty="0" smtClean="0"/>
            </a:br>
            <a:r>
              <a:rPr lang="es-MX" dirty="0"/>
              <a:t>PRINT - Imprime el contenido de archivos, en segundo plano, mientras se prosigue con un trabajo en la pantalla. </a:t>
            </a:r>
            <a:r>
              <a:rPr lang="es-MX" dirty="0" smtClean="0"/>
              <a:t/>
            </a:r>
            <a:br>
              <a:rPr lang="es-MX" dirty="0" smtClean="0"/>
            </a:br>
            <a:r>
              <a:rPr lang="es-MX" dirty="0" smtClean="0"/>
              <a:t/>
            </a:r>
            <a:br>
              <a:rPr lang="es-MX" dirty="0" smtClean="0"/>
            </a:br>
            <a:r>
              <a:rPr lang="es-MX" dirty="0"/>
              <a:t>PRINTER.SYS - Se utiliza para conmutar las tablas de códigos con las impresoras, a través del </a:t>
            </a:r>
            <a:r>
              <a:rPr lang="es-MX" dirty="0" err="1"/>
              <a:t>Config.Sys</a:t>
            </a:r>
            <a:r>
              <a:rPr lang="es-MX" dirty="0"/>
              <a:t>. </a:t>
            </a:r>
            <a:r>
              <a:rPr lang="es-MX" dirty="0" smtClean="0"/>
              <a:t/>
            </a:r>
            <a:br>
              <a:rPr lang="es-MX" dirty="0" smtClean="0"/>
            </a:br>
            <a:r>
              <a:rPr lang="es-MX" dirty="0" smtClean="0"/>
              <a:t/>
            </a:r>
            <a:br>
              <a:rPr lang="es-MX" dirty="0" smtClean="0"/>
            </a:br>
            <a:r>
              <a:rPr lang="es-MX" dirty="0"/>
              <a:t>PROMPT - Define o muestra en pantalla los símbolos del sistema utilizados por el DOS. </a:t>
            </a:r>
            <a:r>
              <a:rPr lang="es-MX" dirty="0" smtClean="0"/>
              <a:t/>
            </a:r>
            <a:br>
              <a:rPr lang="es-MX" dirty="0" smtClean="0"/>
            </a:br>
            <a:r>
              <a:rPr lang="es-MX" dirty="0" smtClean="0"/>
              <a:t/>
            </a:r>
            <a:br>
              <a:rPr lang="es-MX" dirty="0" smtClean="0"/>
            </a:br>
            <a:r>
              <a:rPr lang="es-MX" dirty="0"/>
              <a:t>QBASIC - Es el nuevo lenguaje Basic de Microsoft. A partir del DOS 5. </a:t>
            </a:r>
            <a:r>
              <a:rPr lang="es-MX" dirty="0" smtClean="0"/>
              <a:t/>
            </a:r>
            <a:br>
              <a:rPr lang="es-MX" dirty="0" smtClean="0"/>
            </a:br>
            <a:r>
              <a:rPr lang="es-MX" dirty="0" smtClean="0"/>
              <a:t/>
            </a:r>
            <a:br>
              <a:rPr lang="es-MX" dirty="0" smtClean="0"/>
            </a:br>
            <a:r>
              <a:rPr lang="es-MX" dirty="0"/>
              <a:t>RAMDRIVE - Instala un disco virtual, a través del </a:t>
            </a:r>
            <a:r>
              <a:rPr lang="es-MX" dirty="0" err="1"/>
              <a:t>Config.Sys</a:t>
            </a:r>
            <a:r>
              <a:rPr lang="es-MX" dirty="0"/>
              <a:t>. </a:t>
            </a:r>
            <a:r>
              <a:rPr lang="es-MX" dirty="0" smtClean="0"/>
              <a:t/>
            </a:r>
            <a:br>
              <a:rPr lang="es-MX" dirty="0" smtClean="0"/>
            </a:br>
            <a:r>
              <a:rPr lang="es-MX" dirty="0" smtClean="0"/>
              <a:t/>
            </a:r>
            <a:br>
              <a:rPr lang="es-MX" dirty="0" smtClean="0"/>
            </a:br>
            <a:r>
              <a:rPr lang="es-MX" dirty="0"/>
              <a:t>RD - Suprime un subdirectorio que debe estar obligatoriamente vacío (y que, por lo tanto, sólo debe contener las marcas . y ..). El nombre completo de este comando es RMDIR. </a:t>
            </a:r>
            <a:r>
              <a:rPr lang="es-MX" dirty="0" smtClean="0"/>
              <a:t/>
            </a:r>
            <a:br>
              <a:rPr lang="es-MX" dirty="0" smtClean="0"/>
            </a:br>
            <a:r>
              <a:rPr lang="es-MX" dirty="0" smtClean="0"/>
              <a:t/>
            </a:r>
            <a:br>
              <a:rPr lang="es-MX" dirty="0" smtClean="0"/>
            </a:br>
            <a:r>
              <a:rPr lang="es-MX" dirty="0"/>
              <a:t>RECOVER - Interviene cuando hay que recuperar los datos de un archivo porque hay un sector defectuoso en el disco. Los datos de este sector se habrán perdido. No existe más en el DOS 6. </a:t>
            </a:r>
            <a:r>
              <a:rPr lang="es-MX" dirty="0" smtClean="0"/>
              <a:t/>
            </a:r>
            <a:br>
              <a:rPr lang="es-MX" dirty="0" smtClean="0"/>
            </a:br>
            <a:r>
              <a:rPr lang="es-MX" dirty="0" smtClean="0"/>
              <a:t/>
            </a:r>
            <a:br>
              <a:rPr lang="es-MX" dirty="0" smtClean="0"/>
            </a:br>
            <a:r>
              <a:rPr lang="es-MX" dirty="0"/>
              <a:t>REM - Introduce observaciones, comentarios, en 123 caracteres como máximo por línea de REM. </a:t>
            </a:r>
            <a:r>
              <a:rPr lang="es-MX" dirty="0" smtClean="0"/>
              <a:t/>
            </a:r>
            <a:br>
              <a:rPr lang="es-MX" dirty="0" smtClean="0"/>
            </a:br>
            <a:r>
              <a:rPr lang="es-MX" dirty="0" smtClean="0"/>
              <a:t/>
            </a:r>
            <a:br>
              <a:rPr lang="es-MX" dirty="0" smtClean="0"/>
            </a:br>
            <a:r>
              <a:rPr lang="es-MX" dirty="0"/>
              <a:t>REN - Cambia el nombre de un archivo. </a:t>
            </a:r>
            <a:r>
              <a:rPr lang="es-MX" dirty="0" smtClean="0"/>
              <a:t/>
            </a:r>
            <a:br>
              <a:rPr lang="es-MX" dirty="0" smtClean="0"/>
            </a:br>
            <a:r>
              <a:rPr lang="es-MX" dirty="0" smtClean="0"/>
              <a:t/>
            </a:r>
            <a:br>
              <a:rPr lang="es-MX" dirty="0" smtClean="0"/>
            </a:br>
            <a:r>
              <a:rPr lang="es-MX" dirty="0"/>
              <a:t>RENAME - Cambia el nombre de un archivo. Es lo mismo que REN, pero más lar*go de escribir. </a:t>
            </a:r>
            <a:r>
              <a:rPr lang="es-MX" dirty="0" smtClean="0"/>
              <a:t/>
            </a:r>
            <a:br>
              <a:rPr lang="es-MX" dirty="0" smtClean="0"/>
            </a:br>
            <a:endParaRPr lang="es-MX" dirty="0"/>
          </a:p>
        </p:txBody>
      </p:sp>
    </p:spTree>
    <p:extLst>
      <p:ext uri="{BB962C8B-B14F-4D97-AF65-F5344CB8AC3E}">
        <p14:creationId xmlns:p14="http://schemas.microsoft.com/office/powerpoint/2010/main" val="931044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0" y="1340768"/>
            <a:ext cx="9144000" cy="5517232"/>
          </a:xfrm>
        </p:spPr>
        <p:txBody>
          <a:bodyPr>
            <a:normAutofit fontScale="47500" lnSpcReduction="20000"/>
          </a:bodyPr>
          <a:lstStyle/>
          <a:p>
            <a:pPr marL="0" indent="0">
              <a:buNone/>
            </a:pPr>
            <a:r>
              <a:rPr lang="es-MX" dirty="0"/>
              <a:t>REPLACE - Reemplaza o agrega selectivamente archivos que provienen de un </a:t>
            </a:r>
            <a:r>
              <a:rPr lang="es-MX" dirty="0" err="1"/>
              <a:t>dis</a:t>
            </a:r>
            <a:r>
              <a:rPr lang="es-MX" dirty="0"/>
              <a:t>*</a:t>
            </a:r>
            <a:r>
              <a:rPr lang="es-MX" dirty="0" err="1"/>
              <a:t>co</a:t>
            </a:r>
            <a:r>
              <a:rPr lang="es-MX" dirty="0"/>
              <a:t> fuente a un disco destinatario. </a:t>
            </a:r>
            <a:r>
              <a:rPr lang="es-MX" dirty="0" smtClean="0"/>
              <a:t/>
            </a:r>
            <a:br>
              <a:rPr lang="es-MX" dirty="0" smtClean="0"/>
            </a:br>
            <a:r>
              <a:rPr lang="es-MX" dirty="0" smtClean="0"/>
              <a:t/>
            </a:r>
            <a:br>
              <a:rPr lang="es-MX" dirty="0" smtClean="0"/>
            </a:br>
            <a:r>
              <a:rPr lang="es-MX" dirty="0"/>
              <a:t>RESTORE - Restaura, restablece el contenido de un disco a partir de su copia de seguridad anterior, con los DOS hasta el 5 inclusive. En el DOS 6, sólo existe para la compatibilidad. </a:t>
            </a:r>
            <a:r>
              <a:rPr lang="es-MX" dirty="0" smtClean="0"/>
              <a:t/>
            </a:r>
            <a:br>
              <a:rPr lang="es-MX" dirty="0" smtClean="0"/>
            </a:br>
            <a:r>
              <a:rPr lang="es-MX" dirty="0" smtClean="0"/>
              <a:t/>
            </a:r>
            <a:br>
              <a:rPr lang="es-MX" dirty="0" smtClean="0"/>
            </a:br>
            <a:r>
              <a:rPr lang="es-MX" dirty="0"/>
              <a:t>RMDIR - Suprime un subdirectorio que debe estar obligatoriamente vacío (y que, por lo tanto, sólo debe contener las marcas . y ..). El nombre abreviado es RD. </a:t>
            </a:r>
            <a:r>
              <a:rPr lang="es-MX" dirty="0" smtClean="0"/>
              <a:t/>
            </a:r>
            <a:br>
              <a:rPr lang="es-MX" dirty="0" smtClean="0"/>
            </a:br>
            <a:r>
              <a:rPr lang="es-MX" dirty="0" smtClean="0"/>
              <a:t/>
            </a:r>
            <a:br>
              <a:rPr lang="es-MX" dirty="0" smtClean="0"/>
            </a:br>
            <a:r>
              <a:rPr lang="es-MX" dirty="0"/>
              <a:t>SET - Sirve para definir el entorno de trabajo que requieren algunos programas, introduciendo un nombre seguido de su equivalencia. </a:t>
            </a:r>
            <a:r>
              <a:rPr lang="es-MX" dirty="0" smtClean="0"/>
              <a:t/>
            </a:r>
            <a:br>
              <a:rPr lang="es-MX" dirty="0" smtClean="0"/>
            </a:br>
            <a:r>
              <a:rPr lang="es-MX" dirty="0" smtClean="0"/>
              <a:t/>
            </a:r>
            <a:br>
              <a:rPr lang="es-MX" dirty="0" smtClean="0"/>
            </a:br>
            <a:r>
              <a:rPr lang="es-MX" dirty="0"/>
              <a:t>SETVER - Declara las versiones del DOS para algunas aplicaciones. </a:t>
            </a:r>
            <a:r>
              <a:rPr lang="es-MX" dirty="0" smtClean="0"/>
              <a:t/>
            </a:r>
            <a:br>
              <a:rPr lang="es-MX" dirty="0" smtClean="0"/>
            </a:br>
            <a:r>
              <a:rPr lang="es-MX" dirty="0" smtClean="0"/>
              <a:t/>
            </a:r>
            <a:br>
              <a:rPr lang="es-MX" dirty="0" smtClean="0"/>
            </a:br>
            <a:r>
              <a:rPr lang="es-MX" dirty="0"/>
              <a:t>SETVER.EXE - Administrador de SETVER. </a:t>
            </a:r>
            <a:r>
              <a:rPr lang="es-MX" dirty="0" smtClean="0"/>
              <a:t/>
            </a:r>
            <a:br>
              <a:rPr lang="es-MX" dirty="0" smtClean="0"/>
            </a:br>
            <a:r>
              <a:rPr lang="es-MX" dirty="0" smtClean="0"/>
              <a:t/>
            </a:r>
            <a:br>
              <a:rPr lang="es-MX" dirty="0" smtClean="0"/>
            </a:br>
            <a:r>
              <a:rPr lang="es-MX" dirty="0"/>
              <a:t>SHARE - Instala el programa para compartir archivos. </a:t>
            </a:r>
            <a:r>
              <a:rPr lang="es-MX" dirty="0" smtClean="0"/>
              <a:t/>
            </a:r>
            <a:br>
              <a:rPr lang="es-MX" dirty="0" smtClean="0"/>
            </a:br>
            <a:r>
              <a:rPr lang="es-MX" dirty="0" smtClean="0"/>
              <a:t/>
            </a:r>
            <a:br>
              <a:rPr lang="es-MX" dirty="0" smtClean="0"/>
            </a:br>
            <a:r>
              <a:rPr lang="es-MX" dirty="0"/>
              <a:t>SHELL - Instala un procesador de comandos. </a:t>
            </a:r>
            <a:r>
              <a:rPr lang="es-MX" dirty="0" smtClean="0"/>
              <a:t/>
            </a:r>
            <a:br>
              <a:rPr lang="es-MX" dirty="0" smtClean="0"/>
            </a:br>
            <a:r>
              <a:rPr lang="es-MX" dirty="0" smtClean="0"/>
              <a:t/>
            </a:r>
            <a:br>
              <a:rPr lang="es-MX" dirty="0" smtClean="0"/>
            </a:br>
            <a:r>
              <a:rPr lang="es-MX" dirty="0"/>
              <a:t>SHIFT - Sirve para utilizar más de 10 parámetros reemplazables numerados de 0 a 9, en las líneas de comando, marcando una diferencia de una posición para cada SHIFT que se introduce. </a:t>
            </a:r>
            <a:r>
              <a:rPr lang="es-MX" dirty="0" smtClean="0"/>
              <a:t/>
            </a:r>
            <a:br>
              <a:rPr lang="es-MX" dirty="0" smtClean="0"/>
            </a:br>
            <a:r>
              <a:rPr lang="es-MX" dirty="0" smtClean="0"/>
              <a:t/>
            </a:r>
            <a:br>
              <a:rPr lang="es-MX" dirty="0" smtClean="0"/>
            </a:br>
            <a:r>
              <a:rPr lang="es-MX" dirty="0"/>
              <a:t>SHIPDISK - Bloquea los cabezales del disco duro antes de desplazarlo. Desapareció en el DOS 6. </a:t>
            </a:r>
            <a:r>
              <a:rPr lang="es-MX" dirty="0" smtClean="0"/>
              <a:t/>
            </a:r>
            <a:br>
              <a:rPr lang="es-MX" dirty="0" smtClean="0"/>
            </a:br>
            <a:r>
              <a:rPr lang="es-MX" dirty="0" smtClean="0"/>
              <a:t/>
            </a:r>
            <a:br>
              <a:rPr lang="es-MX" dirty="0" smtClean="0"/>
            </a:br>
            <a:r>
              <a:rPr lang="es-MX" dirty="0"/>
              <a:t>SIZER.EXE - Utilizado por el programa de optimización de la memoria </a:t>
            </a:r>
            <a:r>
              <a:rPr lang="es-MX" dirty="0" err="1"/>
              <a:t>MemMaker</a:t>
            </a:r>
            <a:r>
              <a:rPr lang="es-MX" dirty="0"/>
              <a:t> Novedad del DOS 6. </a:t>
            </a:r>
            <a:r>
              <a:rPr lang="es-MX" dirty="0" smtClean="0"/>
              <a:t/>
            </a:r>
            <a:br>
              <a:rPr lang="es-MX" dirty="0" smtClean="0"/>
            </a:br>
            <a:r>
              <a:rPr lang="es-MX" dirty="0" smtClean="0"/>
              <a:t/>
            </a:r>
            <a:br>
              <a:rPr lang="es-MX" dirty="0" smtClean="0"/>
            </a:br>
            <a:r>
              <a:rPr lang="es-MX" dirty="0"/>
              <a:t>SMARTDRV - Creación de la </a:t>
            </a:r>
            <a:r>
              <a:rPr lang="es-MX" dirty="0" err="1"/>
              <a:t>antememoria</a:t>
            </a:r>
            <a:r>
              <a:rPr lang="es-MX" dirty="0"/>
              <a:t> de disco </a:t>
            </a:r>
            <a:r>
              <a:rPr lang="es-MX" dirty="0" err="1"/>
              <a:t>SmartDrive</a:t>
            </a:r>
            <a:r>
              <a:rPr lang="es-MX" dirty="0"/>
              <a:t>. </a:t>
            </a:r>
          </a:p>
        </p:txBody>
      </p:sp>
    </p:spTree>
    <p:extLst>
      <p:ext uri="{BB962C8B-B14F-4D97-AF65-F5344CB8AC3E}">
        <p14:creationId xmlns:p14="http://schemas.microsoft.com/office/powerpoint/2010/main" val="1675228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1143000"/>
          </a:xfrm>
        </p:spPr>
        <p:txBody>
          <a:bodyPr/>
          <a:lstStyle/>
          <a:p>
            <a:endParaRPr lang="es-MX" dirty="0"/>
          </a:p>
        </p:txBody>
      </p:sp>
      <p:sp>
        <p:nvSpPr>
          <p:cNvPr id="3" name="2 Marcador de contenido"/>
          <p:cNvSpPr>
            <a:spLocks noGrp="1"/>
          </p:cNvSpPr>
          <p:nvPr>
            <p:ph idx="1"/>
          </p:nvPr>
        </p:nvSpPr>
        <p:spPr>
          <a:xfrm>
            <a:off x="0" y="1340768"/>
            <a:ext cx="9144000" cy="5517232"/>
          </a:xfrm>
        </p:spPr>
        <p:txBody>
          <a:bodyPr>
            <a:normAutofit fontScale="47500" lnSpcReduction="20000"/>
          </a:bodyPr>
          <a:lstStyle/>
          <a:p>
            <a:pPr marL="0" indent="0">
              <a:buNone/>
            </a:pPr>
            <a:r>
              <a:rPr lang="es-MX" dirty="0"/>
              <a:t>SMARTDRV.EXE - Administrador de </a:t>
            </a:r>
            <a:r>
              <a:rPr lang="es-MX" dirty="0" err="1"/>
              <a:t>SmartDrv</a:t>
            </a:r>
            <a:r>
              <a:rPr lang="es-MX" dirty="0"/>
              <a:t>. </a:t>
            </a:r>
            <a:r>
              <a:rPr lang="es-MX" dirty="0" smtClean="0"/>
              <a:t/>
            </a:r>
            <a:br>
              <a:rPr lang="es-MX" dirty="0" smtClean="0"/>
            </a:br>
            <a:r>
              <a:rPr lang="es-MX" dirty="0" smtClean="0"/>
              <a:t/>
            </a:r>
            <a:br>
              <a:rPr lang="es-MX" dirty="0" smtClean="0"/>
            </a:br>
            <a:r>
              <a:rPr lang="es-MX" dirty="0"/>
              <a:t>SMARTMON - Programa de monitoreo (de vigilancia) de </a:t>
            </a:r>
            <a:r>
              <a:rPr lang="es-MX" dirty="0" err="1"/>
              <a:t>SmartDrive</a:t>
            </a:r>
            <a:r>
              <a:rPr lang="es-MX" dirty="0"/>
              <a:t>. </a:t>
            </a:r>
            <a:r>
              <a:rPr lang="es-MX" dirty="0" smtClean="0"/>
              <a:t/>
            </a:r>
            <a:br>
              <a:rPr lang="es-MX" dirty="0" smtClean="0"/>
            </a:br>
            <a:r>
              <a:rPr lang="es-MX" dirty="0" smtClean="0"/>
              <a:t/>
            </a:r>
            <a:br>
              <a:rPr lang="es-MX" dirty="0" smtClean="0"/>
            </a:br>
            <a:r>
              <a:rPr lang="es-MX" dirty="0"/>
              <a:t>SORT - Ordena datos. </a:t>
            </a:r>
            <a:r>
              <a:rPr lang="es-MX" dirty="0" smtClean="0"/>
              <a:t/>
            </a:r>
            <a:br>
              <a:rPr lang="es-MX" dirty="0" smtClean="0"/>
            </a:br>
            <a:r>
              <a:rPr lang="es-MX" dirty="0" smtClean="0"/>
              <a:t/>
            </a:r>
            <a:br>
              <a:rPr lang="es-MX" dirty="0" smtClean="0"/>
            </a:br>
            <a:r>
              <a:rPr lang="es-MX" dirty="0"/>
              <a:t>STACKS - Define las pilas, a través del </a:t>
            </a:r>
            <a:r>
              <a:rPr lang="es-MX" dirty="0" err="1"/>
              <a:t>Config.Sys</a:t>
            </a:r>
            <a:r>
              <a:rPr lang="es-MX" dirty="0"/>
              <a:t>. </a:t>
            </a:r>
            <a:r>
              <a:rPr lang="es-MX" dirty="0" smtClean="0"/>
              <a:t/>
            </a:r>
            <a:br>
              <a:rPr lang="es-MX" dirty="0" smtClean="0"/>
            </a:br>
            <a:r>
              <a:rPr lang="es-MX" dirty="0" smtClean="0"/>
              <a:t/>
            </a:r>
            <a:br>
              <a:rPr lang="es-MX" dirty="0" smtClean="0"/>
            </a:br>
            <a:r>
              <a:rPr lang="es-MX" dirty="0"/>
              <a:t>SUBMENU - Define un ítem del menú de arranque abriendo un submenú. Nuevo comando del DOS 6. </a:t>
            </a:r>
            <a:r>
              <a:rPr lang="es-MX" dirty="0" smtClean="0"/>
              <a:t/>
            </a:r>
            <a:br>
              <a:rPr lang="es-MX" dirty="0" smtClean="0"/>
            </a:br>
            <a:r>
              <a:rPr lang="es-MX" dirty="0" smtClean="0"/>
              <a:t/>
            </a:r>
            <a:br>
              <a:rPr lang="es-MX" dirty="0" smtClean="0"/>
            </a:br>
            <a:r>
              <a:rPr lang="es-MX" dirty="0"/>
              <a:t>SUBST - Sustituye un camino de acceso cuya descripción es larga, y/o su unidad, por una unidad de disco ficticia que bastará con llamar luego. </a:t>
            </a:r>
            <a:r>
              <a:rPr lang="es-MX" dirty="0" smtClean="0"/>
              <a:t/>
            </a:r>
            <a:br>
              <a:rPr lang="es-MX" dirty="0" smtClean="0"/>
            </a:br>
            <a:r>
              <a:rPr lang="es-MX" dirty="0" smtClean="0"/>
              <a:t/>
            </a:r>
            <a:br>
              <a:rPr lang="es-MX" dirty="0" smtClean="0"/>
            </a:br>
            <a:r>
              <a:rPr lang="es-MX" dirty="0"/>
              <a:t>SWITCHES - Sustituye el teclado extendido por el teclado convencional. </a:t>
            </a:r>
            <a:r>
              <a:rPr lang="es-MX" dirty="0" smtClean="0"/>
              <a:t/>
            </a:r>
            <a:br>
              <a:rPr lang="es-MX" dirty="0" smtClean="0"/>
            </a:br>
            <a:r>
              <a:rPr lang="es-MX" dirty="0" smtClean="0"/>
              <a:t/>
            </a:r>
            <a:br>
              <a:rPr lang="es-MX" dirty="0" smtClean="0"/>
            </a:br>
            <a:r>
              <a:rPr lang="es-MX" dirty="0"/>
              <a:t>SYS - Copia los tres archivos que sirven de núcleo al sistema del disco fuente activo al disco destinatario. </a:t>
            </a:r>
            <a:r>
              <a:rPr lang="es-MX" dirty="0" smtClean="0"/>
              <a:t/>
            </a:r>
            <a:br>
              <a:rPr lang="es-MX" dirty="0" smtClean="0"/>
            </a:br>
            <a:r>
              <a:rPr lang="es-MX" dirty="0" smtClean="0"/>
              <a:t/>
            </a:r>
            <a:br>
              <a:rPr lang="es-MX" dirty="0" smtClean="0"/>
            </a:br>
            <a:r>
              <a:rPr lang="es-MX" dirty="0"/>
              <a:t>TEMP - Variable de entorno. </a:t>
            </a:r>
            <a:r>
              <a:rPr lang="es-MX" dirty="0" smtClean="0"/>
              <a:t/>
            </a:r>
            <a:br>
              <a:rPr lang="es-MX" dirty="0" smtClean="0"/>
            </a:br>
            <a:r>
              <a:rPr lang="es-MX" dirty="0" smtClean="0"/>
              <a:t/>
            </a:r>
            <a:br>
              <a:rPr lang="es-MX" dirty="0" smtClean="0"/>
            </a:br>
            <a:r>
              <a:rPr lang="es-MX" dirty="0"/>
              <a:t>TIME - Muestra en pantalla o configura la hora del sistema (incluidos los relojes permanentes, resguardados). </a:t>
            </a:r>
            <a:r>
              <a:rPr lang="es-MX" dirty="0" smtClean="0"/>
              <a:t/>
            </a:r>
            <a:br>
              <a:rPr lang="es-MX" dirty="0" smtClean="0"/>
            </a:br>
            <a:r>
              <a:rPr lang="es-MX" dirty="0" smtClean="0"/>
              <a:t/>
            </a:r>
            <a:br>
              <a:rPr lang="es-MX" dirty="0" smtClean="0"/>
            </a:br>
            <a:r>
              <a:rPr lang="es-MX" dirty="0"/>
              <a:t>TREE - Muestra los árboles de los directorios de un disco (y la lista de sus archivos con una clave suplementaria). </a:t>
            </a:r>
            <a:r>
              <a:rPr lang="es-MX" dirty="0" smtClean="0"/>
              <a:t/>
            </a:r>
            <a:br>
              <a:rPr lang="es-MX" dirty="0" smtClean="0"/>
            </a:br>
            <a:r>
              <a:rPr lang="es-MX" dirty="0" smtClean="0"/>
              <a:t/>
            </a:r>
            <a:br>
              <a:rPr lang="es-MX" dirty="0" smtClean="0"/>
            </a:br>
            <a:r>
              <a:rPr lang="es-MX" dirty="0"/>
              <a:t>TYPE - Muestra en pantalla el contenido de un archivo. </a:t>
            </a:r>
            <a:r>
              <a:rPr lang="es-MX" dirty="0" smtClean="0"/>
              <a:t/>
            </a:r>
            <a:br>
              <a:rPr lang="es-MX" dirty="0" smtClean="0"/>
            </a:br>
            <a:endParaRPr lang="es-MX" dirty="0"/>
          </a:p>
        </p:txBody>
      </p:sp>
    </p:spTree>
    <p:extLst>
      <p:ext uri="{BB962C8B-B14F-4D97-AF65-F5344CB8AC3E}">
        <p14:creationId xmlns:p14="http://schemas.microsoft.com/office/powerpoint/2010/main" val="4021425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0" y="1340768"/>
            <a:ext cx="9144000" cy="5517232"/>
          </a:xfrm>
        </p:spPr>
        <p:txBody>
          <a:bodyPr>
            <a:normAutofit fontScale="62500" lnSpcReduction="20000"/>
          </a:bodyPr>
          <a:lstStyle/>
          <a:p>
            <a:pPr marL="0" indent="0">
              <a:buNone/>
            </a:pPr>
            <a:r>
              <a:rPr lang="es-MX" dirty="0"/>
              <a:t>UNDELETE - Recuperación de archivos borrados. A partir de la versión DOS 5. </a:t>
            </a:r>
            <a:r>
              <a:rPr lang="es-MX" dirty="0" smtClean="0"/>
              <a:t/>
            </a:r>
            <a:br>
              <a:rPr lang="es-MX" dirty="0" smtClean="0"/>
            </a:br>
            <a:r>
              <a:rPr lang="es-MX" dirty="0" smtClean="0"/>
              <a:t/>
            </a:r>
            <a:br>
              <a:rPr lang="es-MX" dirty="0" smtClean="0"/>
            </a:br>
            <a:r>
              <a:rPr lang="es-MX" dirty="0"/>
              <a:t>UNFORMAT - Reconstrucción de un disco reformateado. A partir del DOS 5. </a:t>
            </a:r>
            <a:r>
              <a:rPr lang="es-MX" dirty="0" smtClean="0"/>
              <a:t/>
            </a:r>
            <a:br>
              <a:rPr lang="es-MX" dirty="0" smtClean="0"/>
            </a:br>
            <a:r>
              <a:rPr lang="es-MX" dirty="0" smtClean="0"/>
              <a:t/>
            </a:r>
            <a:br>
              <a:rPr lang="es-MX" dirty="0" smtClean="0"/>
            </a:br>
            <a:r>
              <a:rPr lang="es-MX" dirty="0"/>
              <a:t>VDISK - Instala un disco virtual, a través del </a:t>
            </a:r>
            <a:r>
              <a:rPr lang="es-MX" dirty="0" err="1"/>
              <a:t>Config.Sys</a:t>
            </a:r>
            <a:r>
              <a:rPr lang="es-MX" dirty="0"/>
              <a:t>. Dejó de estar incluido a partir del DOS 6. </a:t>
            </a:r>
            <a:r>
              <a:rPr lang="es-MX" dirty="0" smtClean="0"/>
              <a:t/>
            </a:r>
            <a:br>
              <a:rPr lang="es-MX" dirty="0" smtClean="0"/>
            </a:br>
            <a:r>
              <a:rPr lang="es-MX" dirty="0" smtClean="0"/>
              <a:t/>
            </a:r>
            <a:br>
              <a:rPr lang="es-MX" dirty="0" smtClean="0"/>
            </a:br>
            <a:r>
              <a:rPr lang="es-MX" dirty="0"/>
              <a:t>VER - Muestra en pantalla la versión activa del DOS. </a:t>
            </a:r>
            <a:r>
              <a:rPr lang="es-MX" dirty="0" smtClean="0"/>
              <a:t/>
            </a:r>
            <a:br>
              <a:rPr lang="es-MX" dirty="0" smtClean="0"/>
            </a:br>
            <a:r>
              <a:rPr lang="es-MX" dirty="0" smtClean="0"/>
              <a:t/>
            </a:r>
            <a:br>
              <a:rPr lang="es-MX" dirty="0" smtClean="0"/>
            </a:br>
            <a:r>
              <a:rPr lang="es-MX" dirty="0"/>
              <a:t>VERIFY - Pone en servicio (con ON) o anula (con OFF) la verificación de los datos escritos en el disco. </a:t>
            </a:r>
            <a:r>
              <a:rPr lang="es-MX" dirty="0" smtClean="0"/>
              <a:t/>
            </a:r>
            <a:br>
              <a:rPr lang="es-MX" dirty="0" smtClean="0"/>
            </a:br>
            <a:r>
              <a:rPr lang="es-MX" dirty="0" smtClean="0"/>
              <a:t/>
            </a:r>
            <a:br>
              <a:rPr lang="es-MX" dirty="0" smtClean="0"/>
            </a:br>
            <a:r>
              <a:rPr lang="es-MX" dirty="0"/>
              <a:t>VOL - Muestra en pantalla el nombre del disco solicitado. </a:t>
            </a:r>
            <a:r>
              <a:rPr lang="es-MX" dirty="0" smtClean="0"/>
              <a:t/>
            </a:r>
            <a:br>
              <a:rPr lang="es-MX" dirty="0" smtClean="0"/>
            </a:br>
            <a:r>
              <a:rPr lang="es-MX" dirty="0" smtClean="0"/>
              <a:t/>
            </a:r>
            <a:br>
              <a:rPr lang="es-MX" dirty="0" smtClean="0"/>
            </a:br>
            <a:r>
              <a:rPr lang="es-MX" dirty="0"/>
              <a:t>VSAFE - Residente antivirus. </a:t>
            </a:r>
            <a:r>
              <a:rPr lang="es-MX" dirty="0" smtClean="0"/>
              <a:t/>
            </a:r>
            <a:br>
              <a:rPr lang="es-MX" dirty="0" smtClean="0"/>
            </a:br>
            <a:r>
              <a:rPr lang="es-MX" dirty="0" smtClean="0"/>
              <a:t/>
            </a:r>
            <a:br>
              <a:rPr lang="es-MX" dirty="0" smtClean="0"/>
            </a:br>
            <a:r>
              <a:rPr lang="es-MX" dirty="0"/>
              <a:t>XCOPY - Copia archivos selectivamente, inclusive los que provienen de subdirectorios. Es un comando excelente que puede servir incluso para efectuar copias de seguridad.</a:t>
            </a:r>
          </a:p>
        </p:txBody>
      </p:sp>
    </p:spTree>
    <p:extLst>
      <p:ext uri="{BB962C8B-B14F-4D97-AF65-F5344CB8AC3E}">
        <p14:creationId xmlns:p14="http://schemas.microsoft.com/office/powerpoint/2010/main" val="1903947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51720" y="188640"/>
            <a:ext cx="5688632" cy="1228998"/>
          </a:xfrm>
        </p:spPr>
        <p:txBody>
          <a:bodyPr>
            <a:normAutofit/>
          </a:bodyPr>
          <a:lstStyle/>
          <a:p>
            <a:r>
              <a:rPr lang="es-MX" sz="3200" dirty="0" smtClean="0"/>
              <a:t>VER CARPETAS OCULTAS DEL USB.</a:t>
            </a:r>
            <a:endParaRPr lang="es-MX" sz="3200" dirty="0"/>
          </a:p>
        </p:txBody>
      </p:sp>
      <p:sp>
        <p:nvSpPr>
          <p:cNvPr id="3" name="2 Marcador de contenido"/>
          <p:cNvSpPr>
            <a:spLocks noGrp="1"/>
          </p:cNvSpPr>
          <p:nvPr>
            <p:ph idx="1"/>
          </p:nvPr>
        </p:nvSpPr>
        <p:spPr>
          <a:xfrm>
            <a:off x="0" y="1340768"/>
            <a:ext cx="9144000" cy="5517232"/>
          </a:xfrm>
        </p:spPr>
        <p:txBody>
          <a:bodyPr>
            <a:normAutofit fontScale="55000" lnSpcReduction="20000"/>
          </a:bodyPr>
          <a:lstStyle/>
          <a:p>
            <a:r>
              <a:rPr lang="es-MX" b="1" dirty="0" smtClean="0"/>
              <a:t>Muchas </a:t>
            </a:r>
            <a:r>
              <a:rPr lang="es-MX" b="1" dirty="0"/>
              <a:t>veces las carpetas y archivos se han vuelto ocultos ya que le entró un virus y cuando van a mi pc a ver su </a:t>
            </a:r>
            <a:r>
              <a:rPr lang="es-MX" b="1" dirty="0" smtClean="0"/>
              <a:t>USB, </a:t>
            </a:r>
            <a:r>
              <a:rPr lang="es-MX" b="1" dirty="0"/>
              <a:t>no </a:t>
            </a:r>
            <a:r>
              <a:rPr lang="es-MX" b="1" dirty="0" smtClean="0"/>
              <a:t>aparecen </a:t>
            </a:r>
            <a:r>
              <a:rPr lang="es-MX" b="1" dirty="0"/>
              <a:t>las carpetas </a:t>
            </a:r>
            <a:r>
              <a:rPr lang="es-MX" b="1" dirty="0" smtClean="0"/>
              <a:t>que tenían </a:t>
            </a:r>
            <a:r>
              <a:rPr lang="es-MX" b="1" dirty="0"/>
              <a:t>anteriormente. Con este truco </a:t>
            </a:r>
            <a:r>
              <a:rPr lang="es-MX" b="1" dirty="0" smtClean="0"/>
              <a:t>podrán </a:t>
            </a:r>
            <a:r>
              <a:rPr lang="es-MX" b="1" dirty="0"/>
              <a:t>solucionarlo: </a:t>
            </a:r>
            <a:endParaRPr lang="es-MX" b="1" dirty="0" smtClean="0"/>
          </a:p>
          <a:p>
            <a:pPr marL="0" indent="0">
              <a:buNone/>
            </a:pPr>
            <a:r>
              <a:rPr lang="es-MX" b="1" dirty="0"/>
              <a:t/>
            </a:r>
            <a:br>
              <a:rPr lang="es-MX" b="1" dirty="0"/>
            </a:br>
            <a:r>
              <a:rPr lang="es-MX" b="1" dirty="0"/>
              <a:t>1) Van a Inicio</a:t>
            </a:r>
            <a:r>
              <a:rPr lang="es-MX" b="1" dirty="0" smtClean="0"/>
              <a:t>, dan clic sobre la barra “Búsqueda d archivos y programas”. </a:t>
            </a:r>
            <a:r>
              <a:rPr lang="es-MX" b="1" dirty="0"/>
              <a:t> </a:t>
            </a:r>
            <a:endParaRPr lang="es-MX" b="1" dirty="0" smtClean="0"/>
          </a:p>
          <a:p>
            <a:pPr marL="0" indent="0">
              <a:buNone/>
            </a:pPr>
            <a:r>
              <a:rPr lang="es-MX" b="1" dirty="0"/>
              <a:t/>
            </a:r>
            <a:br>
              <a:rPr lang="es-MX" b="1" dirty="0"/>
            </a:br>
            <a:r>
              <a:rPr lang="es-MX" b="1" dirty="0"/>
              <a:t>2)En </a:t>
            </a:r>
            <a:r>
              <a:rPr lang="es-MX" b="1" dirty="0" smtClean="0"/>
              <a:t>la barra de “Búsqueda” ponen CMD </a:t>
            </a:r>
            <a:r>
              <a:rPr lang="es-MX" b="1" dirty="0"/>
              <a:t>y luego aceptar. </a:t>
            </a:r>
            <a:endParaRPr lang="es-MX" b="1" dirty="0" smtClean="0"/>
          </a:p>
          <a:p>
            <a:pPr marL="0" indent="0">
              <a:buNone/>
            </a:pPr>
            <a:r>
              <a:rPr lang="es-MX" b="1" dirty="0"/>
              <a:t/>
            </a:r>
            <a:br>
              <a:rPr lang="es-MX" b="1" dirty="0"/>
            </a:br>
            <a:r>
              <a:rPr lang="es-MX" b="1" dirty="0"/>
              <a:t>3) Les </a:t>
            </a:r>
            <a:r>
              <a:rPr lang="es-MX" b="1" dirty="0" smtClean="0"/>
              <a:t>saldrá </a:t>
            </a:r>
            <a:r>
              <a:rPr lang="es-MX" b="1" dirty="0"/>
              <a:t>una pantalla negra MS-DOS </a:t>
            </a:r>
            <a:endParaRPr lang="es-MX" b="1" dirty="0" smtClean="0"/>
          </a:p>
          <a:p>
            <a:pPr marL="0" indent="0">
              <a:buNone/>
            </a:pPr>
            <a:r>
              <a:rPr lang="es-MX" b="1" dirty="0"/>
              <a:t/>
            </a:r>
            <a:br>
              <a:rPr lang="es-MX" b="1" dirty="0"/>
            </a:br>
            <a:r>
              <a:rPr lang="es-MX" b="1" dirty="0"/>
              <a:t>4) Seguido de la </a:t>
            </a:r>
            <a:r>
              <a:rPr lang="es-MX" b="1" dirty="0" smtClean="0"/>
              <a:t>línea </a:t>
            </a:r>
            <a:r>
              <a:rPr lang="es-MX" b="1" dirty="0"/>
              <a:t>que les sale escriban la letra de la unidad asignada a tu USB (puede ser una </a:t>
            </a:r>
            <a:r>
              <a:rPr lang="es-MX" b="1" dirty="0" smtClean="0"/>
              <a:t>cámara </a:t>
            </a:r>
            <a:r>
              <a:rPr lang="es-MX" b="1" dirty="0"/>
              <a:t>también), por ejemplo F: o G: y luego enter </a:t>
            </a:r>
            <a:endParaRPr lang="es-MX" b="1" dirty="0" smtClean="0"/>
          </a:p>
          <a:p>
            <a:pPr marL="0" indent="0">
              <a:buNone/>
            </a:pPr>
            <a:r>
              <a:rPr lang="es-MX" b="1" dirty="0"/>
              <a:t/>
            </a:r>
            <a:br>
              <a:rPr lang="es-MX" b="1" dirty="0"/>
            </a:br>
            <a:r>
              <a:rPr lang="es-MX" b="1" dirty="0"/>
              <a:t>5)Les </a:t>
            </a:r>
            <a:r>
              <a:rPr lang="es-MX" b="1" dirty="0" smtClean="0"/>
              <a:t>saldrá </a:t>
            </a:r>
            <a:r>
              <a:rPr lang="es-MX" b="1" dirty="0"/>
              <a:t>otra línea que comenzará con la letra de la unidad </a:t>
            </a:r>
            <a:r>
              <a:rPr lang="es-MX" b="1" dirty="0" smtClean="0"/>
              <a:t>entonces </a:t>
            </a:r>
            <a:r>
              <a:rPr lang="es-MX" b="1" dirty="0"/>
              <a:t>allí </a:t>
            </a:r>
            <a:r>
              <a:rPr lang="es-MX" b="1" dirty="0" smtClean="0"/>
              <a:t>escribirán</a:t>
            </a:r>
            <a:r>
              <a:rPr lang="es-MX" b="1" dirty="0"/>
              <a:t> </a:t>
            </a:r>
            <a:r>
              <a:rPr lang="es-MX" b="1" dirty="0" smtClean="0"/>
              <a:t>:”attrib </a:t>
            </a:r>
            <a:r>
              <a:rPr lang="es-MX" b="1" dirty="0"/>
              <a:t>-s -h -r /s /</a:t>
            </a:r>
            <a:r>
              <a:rPr lang="es-MX" b="1" dirty="0" smtClean="0"/>
              <a:t>d”</a:t>
            </a:r>
            <a:r>
              <a:rPr lang="es-MX" b="1" dirty="0"/>
              <a:t> </a:t>
            </a:r>
            <a:endParaRPr lang="es-MX" b="1" dirty="0" smtClean="0"/>
          </a:p>
          <a:p>
            <a:pPr marL="0" indent="0">
              <a:buNone/>
            </a:pPr>
            <a:r>
              <a:rPr lang="es-MX" b="1" dirty="0"/>
              <a:t/>
            </a:r>
            <a:br>
              <a:rPr lang="es-MX" b="1" dirty="0"/>
            </a:br>
            <a:r>
              <a:rPr lang="es-MX" b="1" dirty="0"/>
              <a:t>6) Esperen unos segundos </a:t>
            </a:r>
            <a:r>
              <a:rPr lang="es-MX" b="1" dirty="0" smtClean="0"/>
              <a:t>aproximadamente </a:t>
            </a:r>
            <a:r>
              <a:rPr lang="es-MX" b="1" dirty="0"/>
              <a:t>y </a:t>
            </a:r>
            <a:r>
              <a:rPr lang="es-MX" b="1" dirty="0" smtClean="0"/>
              <a:t>aparecerán </a:t>
            </a:r>
            <a:r>
              <a:rPr lang="es-MX" b="1" dirty="0"/>
              <a:t>todas sus carpetas y </a:t>
            </a:r>
            <a:r>
              <a:rPr lang="es-MX" b="1" dirty="0" smtClean="0"/>
              <a:t>archivos.</a:t>
            </a:r>
            <a:endParaRPr lang="es-MX" dirty="0"/>
          </a:p>
        </p:txBody>
      </p:sp>
    </p:spTree>
    <p:extLst>
      <p:ext uri="{BB962C8B-B14F-4D97-AF65-F5344CB8AC3E}">
        <p14:creationId xmlns:p14="http://schemas.microsoft.com/office/powerpoint/2010/main" val="37660482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a:t>Como saber la </a:t>
            </a:r>
            <a:r>
              <a:rPr lang="es-MX" dirty="0" smtClean="0"/>
              <a:t/>
            </a:r>
            <a:br>
              <a:rPr lang="es-MX" dirty="0" smtClean="0"/>
            </a:br>
            <a:r>
              <a:rPr lang="es-MX" dirty="0" smtClean="0"/>
              <a:t>contraseña </a:t>
            </a:r>
            <a:r>
              <a:rPr lang="es-MX" dirty="0"/>
              <a:t>de </a:t>
            </a:r>
            <a:r>
              <a:rPr lang="es-MX" dirty="0" smtClean="0"/>
              <a:t>Facebook</a:t>
            </a:r>
            <a:r>
              <a:rPr lang="es-MX" dirty="0"/>
              <a:t/>
            </a:r>
            <a:br>
              <a:rPr lang="es-MX" dirty="0"/>
            </a:br>
            <a:endParaRPr lang="es-MX" dirty="0"/>
          </a:p>
        </p:txBody>
      </p:sp>
      <p:sp>
        <p:nvSpPr>
          <p:cNvPr id="3" name="2 Marcador de contenido"/>
          <p:cNvSpPr>
            <a:spLocks noGrp="1"/>
          </p:cNvSpPr>
          <p:nvPr>
            <p:ph idx="1"/>
          </p:nvPr>
        </p:nvSpPr>
        <p:spPr/>
        <p:txBody>
          <a:bodyPr>
            <a:normAutofit fontScale="77500" lnSpcReduction="20000"/>
          </a:bodyPr>
          <a:lstStyle/>
          <a:p>
            <a:pPr marL="0" indent="0">
              <a:buNone/>
            </a:pPr>
            <a:r>
              <a:rPr lang="es-MX" dirty="0"/>
              <a:t>1._ Dale </a:t>
            </a:r>
            <a:r>
              <a:rPr lang="es-MX" dirty="0" smtClean="0"/>
              <a:t>clic </a:t>
            </a:r>
            <a:r>
              <a:rPr lang="es-MX" dirty="0"/>
              <a:t>derecho a la contraseña </a:t>
            </a:r>
            <a:r>
              <a:rPr lang="es-MX" dirty="0" smtClean="0"/>
              <a:t>CONTRASEÑA y </a:t>
            </a:r>
            <a:r>
              <a:rPr lang="es-MX" dirty="0"/>
              <a:t>INSPECCIONAR </a:t>
            </a:r>
            <a:r>
              <a:rPr lang="es-MX" dirty="0" smtClean="0"/>
              <a:t>ELEMENTO.</a:t>
            </a:r>
          </a:p>
          <a:p>
            <a:pPr marL="0" indent="0">
              <a:buNone/>
            </a:pPr>
            <a:endParaRPr lang="es-MX" dirty="0"/>
          </a:p>
          <a:p>
            <a:pPr marL="0" indent="0">
              <a:buNone/>
            </a:pPr>
            <a:r>
              <a:rPr lang="es-MX" dirty="0" smtClean="0"/>
              <a:t>2._DALE EN VER MAS Y “INSPECCIONAR ELEMENTOS”</a:t>
            </a:r>
          </a:p>
          <a:p>
            <a:pPr marL="0" indent="0">
              <a:buNone/>
            </a:pPr>
            <a:endParaRPr lang="es-MX" dirty="0"/>
          </a:p>
          <a:p>
            <a:pPr marL="0" indent="0">
              <a:buNone/>
            </a:pPr>
            <a:r>
              <a:rPr lang="es-MX" dirty="0" smtClean="0"/>
              <a:t>3._ </a:t>
            </a:r>
            <a:r>
              <a:rPr lang="es-MX" dirty="0"/>
              <a:t>Te va a salir </a:t>
            </a:r>
            <a:r>
              <a:rPr lang="es-MX" dirty="0" smtClean="0"/>
              <a:t>códigos </a:t>
            </a:r>
            <a:r>
              <a:rPr lang="es-MX" dirty="0"/>
              <a:t>abajo a esos </a:t>
            </a:r>
            <a:r>
              <a:rPr lang="es-MX" dirty="0" smtClean="0"/>
              <a:t>códigos. </a:t>
            </a:r>
            <a:r>
              <a:rPr lang="es-MX" dirty="0"/>
              <a:t>buscas &lt;</a:t>
            </a:r>
            <a:r>
              <a:rPr lang="es-MX" dirty="0" err="1"/>
              <a:t>tbody</a:t>
            </a:r>
            <a:r>
              <a:rPr lang="es-MX" dirty="0" smtClean="0"/>
              <a:t>&gt;.</a:t>
            </a:r>
          </a:p>
          <a:p>
            <a:pPr marL="0" indent="0">
              <a:buNone/>
            </a:pPr>
            <a:endParaRPr lang="es-MX" dirty="0"/>
          </a:p>
          <a:p>
            <a:pPr marL="0" indent="0">
              <a:buNone/>
            </a:pPr>
            <a:r>
              <a:rPr lang="es-MX" dirty="0" smtClean="0"/>
              <a:t>4.-</a:t>
            </a:r>
            <a:r>
              <a:rPr lang="es-MX" dirty="0"/>
              <a:t>Lo cambias a TEXT entre comillas y listo dale </a:t>
            </a:r>
            <a:r>
              <a:rPr lang="es-MX" dirty="0" smtClean="0"/>
              <a:t>clic </a:t>
            </a:r>
            <a:r>
              <a:rPr lang="es-MX" dirty="0"/>
              <a:t>a contraseña otra vez </a:t>
            </a:r>
            <a:r>
              <a:rPr lang="es-MX" dirty="0" smtClean="0"/>
              <a:t/>
            </a:r>
            <a:br>
              <a:rPr lang="es-MX" dirty="0" smtClean="0"/>
            </a:br>
            <a:r>
              <a:rPr lang="es-MX" dirty="0" smtClean="0"/>
              <a:t/>
            </a:r>
            <a:br>
              <a:rPr lang="es-MX" dirty="0" smtClean="0"/>
            </a:br>
            <a:endParaRPr lang="es-MX" dirty="0"/>
          </a:p>
        </p:txBody>
      </p:sp>
    </p:spTree>
    <p:extLst>
      <p:ext uri="{BB962C8B-B14F-4D97-AF65-F5344CB8AC3E}">
        <p14:creationId xmlns:p14="http://schemas.microsoft.com/office/powerpoint/2010/main" val="3749783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29600" cy="1143000"/>
          </a:xfrm>
        </p:spPr>
        <p:txBody>
          <a:bodyPr>
            <a:normAutofit fontScale="90000"/>
          </a:bodyPr>
          <a:lstStyle/>
          <a:p>
            <a:r>
              <a:rPr lang="es-MX" dirty="0" smtClean="0"/>
              <a:t>VACUNAR UN</a:t>
            </a:r>
            <a:br>
              <a:rPr lang="es-MX" dirty="0" smtClean="0"/>
            </a:br>
            <a:r>
              <a:rPr lang="es-MX" dirty="0" smtClean="0"/>
              <a:t>USB</a:t>
            </a:r>
            <a:endParaRPr lang="es-MX" dirty="0"/>
          </a:p>
        </p:txBody>
      </p:sp>
      <p:sp>
        <p:nvSpPr>
          <p:cNvPr id="3" name="2 Marcador de contenido"/>
          <p:cNvSpPr>
            <a:spLocks noGrp="1"/>
          </p:cNvSpPr>
          <p:nvPr>
            <p:ph idx="1"/>
          </p:nvPr>
        </p:nvSpPr>
        <p:spPr>
          <a:xfrm>
            <a:off x="0" y="1600200"/>
            <a:ext cx="9144000" cy="5257800"/>
          </a:xfrm>
        </p:spPr>
        <p:txBody>
          <a:bodyPr>
            <a:normAutofit fontScale="92500" lnSpcReduction="20000"/>
          </a:bodyPr>
          <a:lstStyle/>
          <a:p>
            <a:r>
              <a:rPr lang="es-MX" dirty="0"/>
              <a:t>Primero escribe en ejecutar cmd y le das enter y te </a:t>
            </a:r>
            <a:r>
              <a:rPr lang="es-MX" dirty="0" smtClean="0"/>
              <a:t>saldrá </a:t>
            </a:r>
            <a:r>
              <a:rPr lang="es-MX" dirty="0"/>
              <a:t>el administrador </a:t>
            </a:r>
            <a:br>
              <a:rPr lang="es-MX" dirty="0"/>
            </a:br>
            <a:r>
              <a:rPr lang="es-MX" dirty="0"/>
              <a:t>Y bueno cuando ya te salga la ventana pones la </a:t>
            </a:r>
            <a:r>
              <a:rPr lang="es-MX" dirty="0" smtClean="0"/>
              <a:t>ubicación </a:t>
            </a:r>
            <a:r>
              <a:rPr lang="es-MX" dirty="0"/>
              <a:t>de tu </a:t>
            </a:r>
            <a:r>
              <a:rPr lang="es-MX" dirty="0" smtClean="0"/>
              <a:t>USB </a:t>
            </a:r>
            <a:r>
              <a:rPr lang="es-MX" dirty="0"/>
              <a:t>por ejemplo si la </a:t>
            </a:r>
            <a:r>
              <a:rPr lang="es-MX" dirty="0" err="1"/>
              <a:t>ubicacion</a:t>
            </a:r>
            <a:r>
              <a:rPr lang="es-MX" dirty="0"/>
              <a:t> de tu </a:t>
            </a:r>
            <a:r>
              <a:rPr lang="es-MX" dirty="0" smtClean="0"/>
              <a:t>USB </a:t>
            </a:r>
            <a:r>
              <a:rPr lang="es-MX" dirty="0"/>
              <a:t>es G:USB escribes lo siguiente </a:t>
            </a:r>
            <a:br>
              <a:rPr lang="es-MX" dirty="0"/>
            </a:br>
            <a:r>
              <a:rPr lang="es-MX" dirty="0"/>
              <a:t/>
            </a:r>
            <a:br>
              <a:rPr lang="es-MX" dirty="0"/>
            </a:br>
            <a:r>
              <a:rPr lang="es-MX" dirty="0"/>
              <a:t>G: Enter </a:t>
            </a:r>
            <a:br>
              <a:rPr lang="es-MX" dirty="0"/>
            </a:br>
            <a:r>
              <a:rPr lang="es-MX" dirty="0"/>
              <a:t>Y te </a:t>
            </a:r>
            <a:r>
              <a:rPr lang="es-MX" dirty="0" smtClean="0"/>
              <a:t>saldrá </a:t>
            </a:r>
            <a:r>
              <a:rPr lang="es-MX" dirty="0"/>
              <a:t>esto y escribes lo siguiente </a:t>
            </a:r>
            <a:br>
              <a:rPr lang="es-MX" dirty="0"/>
            </a:br>
            <a:r>
              <a:rPr lang="es-MX" dirty="0"/>
              <a:t>G</a:t>
            </a:r>
            <a:r>
              <a:rPr lang="es-MX" dirty="0" smtClean="0"/>
              <a:t>: </a:t>
            </a:r>
            <a:r>
              <a:rPr lang="es-MX" sz="4300" b="1" dirty="0"/>
              <a:t>Attrib /s /d -r -s -h *.* </a:t>
            </a:r>
            <a:r>
              <a:rPr lang="es-MX" dirty="0"/>
              <a:t/>
            </a:r>
            <a:br>
              <a:rPr lang="es-MX" dirty="0"/>
            </a:br>
            <a:r>
              <a:rPr lang="es-MX" dirty="0"/>
              <a:t/>
            </a:r>
            <a:br>
              <a:rPr lang="es-MX" dirty="0"/>
            </a:br>
            <a:r>
              <a:rPr lang="es-MX" dirty="0"/>
              <a:t>Y en tu </a:t>
            </a:r>
            <a:r>
              <a:rPr lang="es-MX" dirty="0" smtClean="0"/>
              <a:t>USB </a:t>
            </a:r>
            <a:r>
              <a:rPr lang="es-MX" dirty="0"/>
              <a:t>te </a:t>
            </a:r>
            <a:r>
              <a:rPr lang="es-MX" dirty="0" smtClean="0"/>
              <a:t>saldrán </a:t>
            </a:r>
            <a:r>
              <a:rPr lang="es-MX" dirty="0"/>
              <a:t>algunos archivos que no tenias y esos son los virus y elimina todas esas carpetas que no tenias </a:t>
            </a:r>
          </a:p>
        </p:txBody>
      </p:sp>
    </p:spTree>
    <p:extLst>
      <p:ext uri="{BB962C8B-B14F-4D97-AF65-F5344CB8AC3E}">
        <p14:creationId xmlns:p14="http://schemas.microsoft.com/office/powerpoint/2010/main" val="3194037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683568" y="1484784"/>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accent6">
                    <a:lumMod val="75000"/>
                  </a:schemeClr>
                </a:solidFill>
                <a:latin typeface="Ancestory SF" pitchFamily="2" charset="0"/>
                <a:ea typeface="+mj-ea"/>
                <a:cs typeface="+mj-cs"/>
              </a:defRPr>
            </a:lvl1pPr>
          </a:lstStyle>
          <a:p>
            <a:r>
              <a:rPr lang="es-MX" dirty="0" smtClean="0">
                <a:solidFill>
                  <a:schemeClr val="bg2">
                    <a:lumMod val="25000"/>
                  </a:schemeClr>
                </a:solidFill>
              </a:rPr>
              <a:t>INFORMATICA 2 </a:t>
            </a:r>
            <a:endParaRPr lang="es-MX" dirty="0">
              <a:solidFill>
                <a:schemeClr val="bg2">
                  <a:lumMod val="25000"/>
                </a:schemeClr>
              </a:solidFill>
            </a:endParaRPr>
          </a:p>
        </p:txBody>
      </p:sp>
      <p:sp>
        <p:nvSpPr>
          <p:cNvPr id="5" name="2 Subtítulo"/>
          <p:cNvSpPr txBox="1">
            <a:spLocks/>
          </p:cNvSpPr>
          <p:nvPr/>
        </p:nvSpPr>
        <p:spPr>
          <a:xfrm>
            <a:off x="0" y="2852936"/>
            <a:ext cx="9144000" cy="35283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FF00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FF00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B0F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B05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MX" dirty="0" smtClean="0">
                <a:solidFill>
                  <a:srgbClr val="0070C0"/>
                </a:solidFill>
                <a:latin typeface="Aristocrat SF" pitchFamily="2" charset="0"/>
              </a:rPr>
              <a:t>USO DEL “Block de notas”</a:t>
            </a:r>
          </a:p>
          <a:p>
            <a:endParaRPr lang="es-MX" dirty="0" smtClean="0">
              <a:solidFill>
                <a:srgbClr val="0070C0"/>
              </a:solidFill>
              <a:latin typeface="Aristocrat SF" pitchFamily="2" charset="0"/>
            </a:endParaRPr>
          </a:p>
          <a:p>
            <a:pPr marL="0" indent="0">
              <a:buNone/>
            </a:pPr>
            <a:r>
              <a:rPr lang="es-MX" dirty="0" smtClean="0">
                <a:solidFill>
                  <a:srgbClr val="0070C0"/>
                </a:solidFill>
                <a:latin typeface="Aristocrat SF" pitchFamily="2" charset="0"/>
              </a:rPr>
              <a:t>1.-CREAR UNA VACUNA USB .</a:t>
            </a:r>
          </a:p>
          <a:p>
            <a:pPr marL="0" indent="0">
              <a:buNone/>
            </a:pPr>
            <a:r>
              <a:rPr lang="es-MX" dirty="0" smtClean="0">
                <a:solidFill>
                  <a:srgbClr val="0070C0"/>
                </a:solidFill>
                <a:latin typeface="Aristocrat SF" pitchFamily="2" charset="0"/>
              </a:rPr>
              <a:t>2.-VIRUS y COMO CREARLOS.</a:t>
            </a:r>
          </a:p>
          <a:p>
            <a:pPr marL="0" indent="0">
              <a:buNone/>
            </a:pPr>
            <a:r>
              <a:rPr lang="es-MX" dirty="0" smtClean="0">
                <a:solidFill>
                  <a:srgbClr val="0070C0"/>
                </a:solidFill>
                <a:latin typeface="Aristocrat SF" pitchFamily="2" charset="0"/>
              </a:rPr>
              <a:t>3.-BROMAS CON VIRUS.</a:t>
            </a:r>
          </a:p>
          <a:p>
            <a:pPr marL="0" indent="0">
              <a:buNone/>
            </a:pPr>
            <a:endParaRPr lang="es-MX" dirty="0"/>
          </a:p>
        </p:txBody>
      </p:sp>
    </p:spTree>
    <p:extLst>
      <p:ext uri="{BB962C8B-B14F-4D97-AF65-F5344CB8AC3E}">
        <p14:creationId xmlns:p14="http://schemas.microsoft.com/office/powerpoint/2010/main" val="3434494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a:solidFill>
                  <a:srgbClr val="0070C0"/>
                </a:solidFill>
                <a:latin typeface="Aristocrat SF" pitchFamily="2" charset="0"/>
              </a:rPr>
              <a:t>CREAR UNA </a:t>
            </a:r>
            <a:r>
              <a:rPr lang="es-MX" dirty="0" smtClean="0">
                <a:solidFill>
                  <a:srgbClr val="0070C0"/>
                </a:solidFill>
                <a:latin typeface="Aristocrat SF" pitchFamily="2" charset="0"/>
              </a:rPr>
              <a:t>VACUNA</a:t>
            </a:r>
            <a:br>
              <a:rPr lang="es-MX" dirty="0" smtClean="0">
                <a:solidFill>
                  <a:srgbClr val="0070C0"/>
                </a:solidFill>
                <a:latin typeface="Aristocrat SF" pitchFamily="2" charset="0"/>
              </a:rPr>
            </a:br>
            <a:r>
              <a:rPr lang="es-MX" dirty="0" smtClean="0">
                <a:solidFill>
                  <a:srgbClr val="0070C0"/>
                </a:solidFill>
                <a:latin typeface="Aristocrat SF" pitchFamily="2" charset="0"/>
              </a:rPr>
              <a:t> </a:t>
            </a:r>
            <a:r>
              <a:rPr lang="es-MX" dirty="0">
                <a:solidFill>
                  <a:srgbClr val="0070C0"/>
                </a:solidFill>
                <a:latin typeface="Aristocrat SF" pitchFamily="2" charset="0"/>
              </a:rPr>
              <a:t>USB</a:t>
            </a:r>
            <a:endParaRPr lang="es-MX" dirty="0"/>
          </a:p>
        </p:txBody>
      </p:sp>
      <p:sp>
        <p:nvSpPr>
          <p:cNvPr id="3" name="2 Marcador de contenido"/>
          <p:cNvSpPr>
            <a:spLocks noGrp="1"/>
          </p:cNvSpPr>
          <p:nvPr>
            <p:ph idx="1"/>
          </p:nvPr>
        </p:nvSpPr>
        <p:spPr>
          <a:xfrm>
            <a:off x="0" y="1600200"/>
            <a:ext cx="9144000" cy="5069160"/>
          </a:xfrm>
        </p:spPr>
        <p:txBody>
          <a:bodyPr>
            <a:normAutofit lnSpcReduction="10000"/>
          </a:bodyPr>
          <a:lstStyle/>
          <a:p>
            <a:pPr marL="0" indent="0">
              <a:buNone/>
            </a:pPr>
            <a:r>
              <a:rPr lang="es-MX" dirty="0"/>
              <a:t>1.- Abrir el Bloc de notas</a:t>
            </a:r>
            <a:br>
              <a:rPr lang="es-MX" dirty="0"/>
            </a:br>
            <a:r>
              <a:rPr lang="es-MX" dirty="0"/>
              <a:t>Ir a...</a:t>
            </a:r>
            <a:br>
              <a:rPr lang="es-MX" dirty="0"/>
            </a:br>
            <a:r>
              <a:rPr lang="es-MX" dirty="0"/>
              <a:t>* Inicio</a:t>
            </a:r>
            <a:br>
              <a:rPr lang="es-MX" dirty="0"/>
            </a:br>
            <a:r>
              <a:rPr lang="es-MX" dirty="0"/>
              <a:t>* Programas</a:t>
            </a:r>
            <a:br>
              <a:rPr lang="es-MX" dirty="0"/>
            </a:br>
            <a:r>
              <a:rPr lang="es-MX" dirty="0"/>
              <a:t>* Accesorios</a:t>
            </a:r>
            <a:br>
              <a:rPr lang="es-MX" dirty="0"/>
            </a:br>
            <a:r>
              <a:rPr lang="es-MX" dirty="0"/>
              <a:t>* Bloc de </a:t>
            </a:r>
            <a:r>
              <a:rPr lang="es-MX" dirty="0" smtClean="0"/>
              <a:t>Notas</a:t>
            </a:r>
          </a:p>
          <a:p>
            <a:pPr marL="0" indent="0">
              <a:buNone/>
            </a:pPr>
            <a:endParaRPr lang="es-MX" dirty="0"/>
          </a:p>
          <a:p>
            <a:pPr marL="0" indent="0">
              <a:buNone/>
            </a:pPr>
            <a:r>
              <a:rPr lang="es-MX" dirty="0"/>
              <a:t>2</a:t>
            </a:r>
            <a:r>
              <a:rPr lang="es-MX" dirty="0" smtClean="0"/>
              <a:t>.-PONER LAS LLAVEZ “KEY”, </a:t>
            </a:r>
            <a:r>
              <a:rPr lang="es-MX" dirty="0"/>
              <a:t>en el Bloc de </a:t>
            </a:r>
            <a:r>
              <a:rPr lang="es-MX" dirty="0" smtClean="0"/>
              <a:t>Notas</a:t>
            </a:r>
          </a:p>
          <a:p>
            <a:pPr marL="0" indent="0">
              <a:buNone/>
            </a:pPr>
            <a:r>
              <a:rPr lang="es-MX" dirty="0" err="1" smtClean="0">
                <a:hlinkClick r:id="rId2" action="ppaction://hlinkfile"/>
              </a:rPr>
              <a:t>computacion</a:t>
            </a:r>
            <a:r>
              <a:rPr lang="es-MX" dirty="0" smtClean="0">
                <a:hlinkClick r:id="rId2" action="ppaction://hlinkfile"/>
              </a:rPr>
              <a:t> texto.txt</a:t>
            </a:r>
            <a:endParaRPr lang="es-MX" dirty="0"/>
          </a:p>
        </p:txBody>
      </p:sp>
    </p:spTree>
    <p:extLst>
      <p:ext uri="{BB962C8B-B14F-4D97-AF65-F5344CB8AC3E}">
        <p14:creationId xmlns:p14="http://schemas.microsoft.com/office/powerpoint/2010/main" val="3770044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a:solidFill>
                  <a:srgbClr val="0070C0"/>
                </a:solidFill>
                <a:latin typeface="Aristocrat SF" pitchFamily="2" charset="0"/>
              </a:rPr>
              <a:t>CREAR UNA VACUNA</a:t>
            </a:r>
            <a:br>
              <a:rPr lang="es-MX" dirty="0">
                <a:solidFill>
                  <a:srgbClr val="0070C0"/>
                </a:solidFill>
                <a:latin typeface="Aristocrat SF" pitchFamily="2" charset="0"/>
              </a:rPr>
            </a:br>
            <a:r>
              <a:rPr lang="es-MX" dirty="0">
                <a:solidFill>
                  <a:srgbClr val="0070C0"/>
                </a:solidFill>
                <a:latin typeface="Aristocrat SF" pitchFamily="2" charset="0"/>
              </a:rPr>
              <a:t> USB</a:t>
            </a:r>
            <a:endParaRPr lang="es-MX" dirty="0"/>
          </a:p>
        </p:txBody>
      </p:sp>
      <p:sp>
        <p:nvSpPr>
          <p:cNvPr id="3" name="2 Marcador de contenido"/>
          <p:cNvSpPr>
            <a:spLocks noGrp="1"/>
          </p:cNvSpPr>
          <p:nvPr>
            <p:ph idx="1"/>
          </p:nvPr>
        </p:nvSpPr>
        <p:spPr>
          <a:xfrm>
            <a:off x="0" y="1600200"/>
            <a:ext cx="9144000" cy="5257800"/>
          </a:xfrm>
        </p:spPr>
        <p:txBody>
          <a:bodyPr/>
          <a:lstStyle/>
          <a:p>
            <a:pPr marL="0" indent="0">
              <a:buNone/>
            </a:pPr>
            <a:r>
              <a:rPr lang="es-MX" dirty="0"/>
              <a:t>3.- </a:t>
            </a:r>
            <a:r>
              <a:rPr lang="es-MX" dirty="0" smtClean="0"/>
              <a:t>guardar el archivo, con </a:t>
            </a:r>
            <a:r>
              <a:rPr lang="es-MX" dirty="0"/>
              <a:t>extensión BAT, es decir si tu archivo se llamase "vacuna" debes guardarlo como "vacuna.bat"</a:t>
            </a:r>
            <a:br>
              <a:rPr lang="es-MX" dirty="0"/>
            </a:br>
            <a:r>
              <a:rPr lang="es-MX" dirty="0"/>
              <a:t/>
            </a:r>
            <a:br>
              <a:rPr lang="es-MX" dirty="0"/>
            </a:br>
            <a:r>
              <a:rPr lang="es-MX" dirty="0"/>
              <a:t>4.- Finalmente copia este archivo en tu USB y ejecútalo </a:t>
            </a:r>
            <a:r>
              <a:rPr lang="es-MX" dirty="0" smtClean="0"/>
              <a:t>dándole </a:t>
            </a:r>
            <a:r>
              <a:rPr lang="es-MX" dirty="0"/>
              <a:t>doble </a:t>
            </a:r>
            <a:r>
              <a:rPr lang="es-MX" dirty="0" smtClean="0"/>
              <a:t>clic</a:t>
            </a:r>
            <a:r>
              <a:rPr lang="es-MX" dirty="0"/>
              <a:t/>
            </a:r>
            <a:br>
              <a:rPr lang="es-MX" dirty="0"/>
            </a:br>
            <a:r>
              <a:rPr lang="es-MX" dirty="0"/>
              <a:t/>
            </a:r>
            <a:br>
              <a:rPr lang="es-MX" dirty="0"/>
            </a:br>
            <a:r>
              <a:rPr lang="es-MX" dirty="0"/>
              <a:t>5.- Esperar unos segundos, y LISTO "TU MEMORIA ESTA DESINFECTADA"</a:t>
            </a:r>
          </a:p>
        </p:txBody>
      </p:sp>
    </p:spTree>
    <p:extLst>
      <p:ext uri="{BB962C8B-B14F-4D97-AF65-F5344CB8AC3E}">
        <p14:creationId xmlns:p14="http://schemas.microsoft.com/office/powerpoint/2010/main" val="687684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spTree>
    <p:extLst>
      <p:ext uri="{BB962C8B-B14F-4D97-AF65-F5344CB8AC3E}">
        <p14:creationId xmlns:p14="http://schemas.microsoft.com/office/powerpoint/2010/main" val="983193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solidFill>
                  <a:srgbClr val="0070C0"/>
                </a:solidFill>
                <a:latin typeface="Aristocrat SF" pitchFamily="2" charset="0"/>
              </a:rPr>
              <a:t>BROMAS CON </a:t>
            </a:r>
            <a:br>
              <a:rPr lang="es-MX" dirty="0" smtClean="0">
                <a:solidFill>
                  <a:srgbClr val="0070C0"/>
                </a:solidFill>
                <a:latin typeface="Aristocrat SF" pitchFamily="2" charset="0"/>
              </a:rPr>
            </a:br>
            <a:r>
              <a:rPr lang="es-MX" dirty="0" smtClean="0">
                <a:solidFill>
                  <a:srgbClr val="0070C0"/>
                </a:solidFill>
                <a:latin typeface="Aristocrat SF" pitchFamily="2" charset="0"/>
              </a:rPr>
              <a:t>VIRUS.</a:t>
            </a:r>
            <a:r>
              <a:rPr lang="es-MX" dirty="0">
                <a:solidFill>
                  <a:srgbClr val="0070C0"/>
                </a:solidFill>
                <a:latin typeface="Aristocrat SF" pitchFamily="2" charset="0"/>
              </a:rPr>
              <a:t/>
            </a:r>
            <a:br>
              <a:rPr lang="es-MX" dirty="0">
                <a:solidFill>
                  <a:srgbClr val="0070C0"/>
                </a:solidFill>
                <a:latin typeface="Aristocrat SF" pitchFamily="2" charset="0"/>
              </a:rPr>
            </a:br>
            <a:endParaRPr lang="es-MX" dirty="0"/>
          </a:p>
        </p:txBody>
      </p:sp>
      <p:sp>
        <p:nvSpPr>
          <p:cNvPr id="3" name="2 Marcador de contenido"/>
          <p:cNvSpPr>
            <a:spLocks noGrp="1"/>
          </p:cNvSpPr>
          <p:nvPr>
            <p:ph idx="1"/>
          </p:nvPr>
        </p:nvSpPr>
        <p:spPr>
          <a:xfrm>
            <a:off x="0" y="1600200"/>
            <a:ext cx="9144000" cy="5257800"/>
          </a:xfrm>
        </p:spPr>
        <p:txBody>
          <a:bodyPr>
            <a:normAutofit fontScale="92500" lnSpcReduction="20000"/>
          </a:bodyPr>
          <a:lstStyle/>
          <a:p>
            <a:pPr marL="0" indent="0">
              <a:buNone/>
            </a:pPr>
            <a:r>
              <a:rPr lang="es-MX" b="1" dirty="0" smtClean="0"/>
              <a:t>1.- Abrimos </a:t>
            </a:r>
            <a:r>
              <a:rPr lang="es-MX" b="1" dirty="0"/>
              <a:t>el bloc de notas desde Inicio&gt;Todos los Programas&gt;Accesorios&gt;Bloc de notas y pegamos el siguiente </a:t>
            </a:r>
            <a:r>
              <a:rPr lang="es-MX" b="1" dirty="0" smtClean="0"/>
              <a:t>código</a:t>
            </a:r>
            <a:endParaRPr lang="es-MX" b="1" dirty="0"/>
          </a:p>
          <a:p>
            <a:pPr marL="0" indent="0">
              <a:buNone/>
            </a:pPr>
            <a:r>
              <a:rPr lang="es-MX" dirty="0">
                <a:solidFill>
                  <a:schemeClr val="bg2">
                    <a:lumMod val="25000"/>
                  </a:schemeClr>
                </a:solidFill>
              </a:rPr>
              <a:t>@</a:t>
            </a:r>
            <a:r>
              <a:rPr lang="es-MX" b="1" dirty="0">
                <a:solidFill>
                  <a:schemeClr val="bg2">
                    <a:lumMod val="25000"/>
                  </a:schemeClr>
                </a:solidFill>
                <a:hlinkClick r:id="rId2"/>
              </a:rPr>
              <a:t>echo</a:t>
            </a:r>
            <a:r>
              <a:rPr lang="es-MX" dirty="0">
                <a:solidFill>
                  <a:schemeClr val="bg2">
                    <a:lumMod val="25000"/>
                  </a:schemeClr>
                </a:solidFill>
              </a:rPr>
              <a:t> </a:t>
            </a:r>
            <a:br>
              <a:rPr lang="es-MX" dirty="0">
                <a:solidFill>
                  <a:schemeClr val="bg2">
                    <a:lumMod val="25000"/>
                  </a:schemeClr>
                </a:solidFill>
              </a:rPr>
            </a:br>
            <a:r>
              <a:rPr lang="es-MX" dirty="0">
                <a:solidFill>
                  <a:schemeClr val="bg2">
                    <a:lumMod val="25000"/>
                  </a:schemeClr>
                </a:solidFill>
              </a:rPr>
              <a:t>:e </a:t>
            </a:r>
            <a:br>
              <a:rPr lang="es-MX" dirty="0">
                <a:solidFill>
                  <a:schemeClr val="bg2">
                    <a:lumMod val="25000"/>
                  </a:schemeClr>
                </a:solidFill>
              </a:rPr>
            </a:br>
            <a:r>
              <a:rPr lang="es-MX" dirty="0" err="1">
                <a:solidFill>
                  <a:schemeClr val="bg2">
                    <a:lumMod val="25000"/>
                  </a:schemeClr>
                </a:solidFill>
              </a:rPr>
              <a:t>start</a:t>
            </a:r>
            <a:r>
              <a:rPr lang="es-MX" dirty="0">
                <a:solidFill>
                  <a:schemeClr val="bg2">
                    <a:lumMod val="25000"/>
                  </a:schemeClr>
                </a:solidFill>
              </a:rPr>
              <a:t> cmd.exe </a:t>
            </a:r>
            <a:br>
              <a:rPr lang="es-MX" dirty="0">
                <a:solidFill>
                  <a:schemeClr val="bg2">
                    <a:lumMod val="25000"/>
                  </a:schemeClr>
                </a:solidFill>
              </a:rPr>
            </a:br>
            <a:r>
              <a:rPr lang="es-MX" dirty="0" err="1">
                <a:solidFill>
                  <a:schemeClr val="bg2">
                    <a:lumMod val="25000"/>
                  </a:schemeClr>
                </a:solidFill>
              </a:rPr>
              <a:t>goto</a:t>
            </a:r>
            <a:r>
              <a:rPr lang="es-MX" dirty="0">
                <a:solidFill>
                  <a:schemeClr val="bg2">
                    <a:lumMod val="25000"/>
                  </a:schemeClr>
                </a:solidFill>
              </a:rPr>
              <a:t> :e </a:t>
            </a:r>
            <a:endParaRPr lang="es-MX" dirty="0" smtClean="0">
              <a:solidFill>
                <a:schemeClr val="bg2">
                  <a:lumMod val="25000"/>
                </a:schemeClr>
              </a:solidFill>
            </a:endParaRPr>
          </a:p>
          <a:p>
            <a:pPr marL="0" indent="0">
              <a:buNone/>
            </a:pPr>
            <a:endParaRPr lang="es-MX" dirty="0">
              <a:solidFill>
                <a:schemeClr val="bg2">
                  <a:lumMod val="25000"/>
                </a:schemeClr>
              </a:solidFill>
            </a:endParaRPr>
          </a:p>
          <a:p>
            <a:pPr marL="0" indent="0">
              <a:buNone/>
            </a:pPr>
            <a:r>
              <a:rPr lang="es-MX" dirty="0" smtClean="0">
                <a:solidFill>
                  <a:schemeClr val="bg2">
                    <a:lumMod val="25000"/>
                  </a:schemeClr>
                </a:solidFill>
              </a:rPr>
              <a:t>¿Qué provoca el código?</a:t>
            </a:r>
          </a:p>
          <a:p>
            <a:pPr marL="0" indent="0">
              <a:buNone/>
            </a:pPr>
            <a:r>
              <a:rPr lang="es-MX" dirty="0"/>
              <a:t>Lo que hace es abrir ventanas de </a:t>
            </a:r>
            <a:r>
              <a:rPr lang="es-MX" dirty="0" err="1" smtClean="0"/>
              <a:t>simbolo</a:t>
            </a:r>
            <a:r>
              <a:rPr lang="es-MX" dirty="0" smtClean="0"/>
              <a:t> de sistema infinitamente </a:t>
            </a:r>
            <a:r>
              <a:rPr lang="es-MX" dirty="0"/>
              <a:t>con la única </a:t>
            </a:r>
            <a:r>
              <a:rPr lang="es-MX" dirty="0" err="1"/>
              <a:t>solucion</a:t>
            </a:r>
            <a:r>
              <a:rPr lang="es-MX" dirty="0"/>
              <a:t> de reiniciar el pc</a:t>
            </a:r>
            <a:r>
              <a:rPr lang="es-MX" dirty="0" smtClean="0"/>
              <a:t>. No es peligroso (pero la persona a la cual se le haga la broma entrara en desesperación).</a:t>
            </a:r>
            <a:endParaRPr lang="es-MX" dirty="0">
              <a:solidFill>
                <a:schemeClr val="bg2">
                  <a:lumMod val="25000"/>
                </a:schemeClr>
              </a:solidFill>
            </a:endParaRPr>
          </a:p>
        </p:txBody>
      </p:sp>
    </p:spTree>
    <p:extLst>
      <p:ext uri="{BB962C8B-B14F-4D97-AF65-F5344CB8AC3E}">
        <p14:creationId xmlns:p14="http://schemas.microsoft.com/office/powerpoint/2010/main" val="1531199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a:solidFill>
                  <a:srgbClr val="0070C0"/>
                </a:solidFill>
                <a:latin typeface="Aristocrat SF" pitchFamily="2" charset="0"/>
              </a:rPr>
              <a:t>BROMAS CON </a:t>
            </a:r>
            <a:br>
              <a:rPr lang="es-MX" dirty="0">
                <a:solidFill>
                  <a:srgbClr val="0070C0"/>
                </a:solidFill>
                <a:latin typeface="Aristocrat SF" pitchFamily="2" charset="0"/>
              </a:rPr>
            </a:br>
            <a:r>
              <a:rPr lang="es-MX" dirty="0">
                <a:solidFill>
                  <a:srgbClr val="0070C0"/>
                </a:solidFill>
                <a:latin typeface="Aristocrat SF" pitchFamily="2" charset="0"/>
              </a:rPr>
              <a:t>VIRUS.</a:t>
            </a:r>
            <a:endParaRPr lang="es-MX" dirty="0"/>
          </a:p>
        </p:txBody>
      </p:sp>
      <p:sp>
        <p:nvSpPr>
          <p:cNvPr id="3" name="2 Marcador de contenido"/>
          <p:cNvSpPr>
            <a:spLocks noGrp="1"/>
          </p:cNvSpPr>
          <p:nvPr>
            <p:ph idx="1"/>
          </p:nvPr>
        </p:nvSpPr>
        <p:spPr>
          <a:xfrm>
            <a:off x="0" y="1600200"/>
            <a:ext cx="9144000" cy="5257800"/>
          </a:xfrm>
        </p:spPr>
        <p:txBody>
          <a:bodyPr>
            <a:normAutofit/>
          </a:bodyPr>
          <a:lstStyle/>
          <a:p>
            <a:pPr marL="0" indent="0">
              <a:buNone/>
            </a:pPr>
            <a:r>
              <a:rPr lang="es-MX" dirty="0" smtClean="0"/>
              <a:t>2.- Damos clic en Archivo&gt;Guardar </a:t>
            </a:r>
            <a:r>
              <a:rPr lang="es-MX" dirty="0"/>
              <a:t>como y lo guardamos con cualquier nombre y la extensión .</a:t>
            </a:r>
            <a:r>
              <a:rPr lang="es-MX" dirty="0" err="1"/>
              <a:t>bat</a:t>
            </a:r>
            <a:r>
              <a:rPr lang="es-MX" dirty="0"/>
              <a:t> </a:t>
            </a:r>
            <a:endParaRPr lang="es-MX" dirty="0" smtClean="0"/>
          </a:p>
          <a:p>
            <a:pPr marL="0" indent="0">
              <a:buNone/>
            </a:pPr>
            <a:r>
              <a:rPr lang="es-MX" sz="2600" dirty="0" smtClean="0"/>
              <a:t>Ejemplo: estrés.bat o virus.bat   o  </a:t>
            </a:r>
            <a:r>
              <a:rPr lang="es-MX" sz="2600" dirty="0" err="1" smtClean="0"/>
              <a:t>code</a:t>
            </a:r>
            <a:r>
              <a:rPr lang="es-MX" sz="2600" dirty="0" smtClean="0"/>
              <a:t> DEATH.bat</a:t>
            </a:r>
          </a:p>
          <a:p>
            <a:pPr marL="0" indent="0">
              <a:buNone/>
            </a:pPr>
            <a:endParaRPr lang="es-MX" sz="2600" dirty="0"/>
          </a:p>
          <a:p>
            <a:pPr marL="0" indent="0">
              <a:buNone/>
            </a:pPr>
            <a:r>
              <a:rPr lang="es-MX" sz="2600" dirty="0" smtClean="0"/>
              <a:t>3.-</a:t>
            </a:r>
            <a:r>
              <a:rPr lang="es-MX" sz="2800" dirty="0"/>
              <a:t>Lo siguiente es hacer este archivo .</a:t>
            </a:r>
            <a:r>
              <a:rPr lang="es-MX" sz="2800" dirty="0" err="1"/>
              <a:t>bat</a:t>
            </a:r>
            <a:r>
              <a:rPr lang="es-MX" sz="2800" dirty="0"/>
              <a:t> oculto. </a:t>
            </a:r>
            <a:r>
              <a:rPr lang="es-MX" sz="2800" dirty="0" smtClean="0"/>
              <a:t>Así </a:t>
            </a:r>
            <a:r>
              <a:rPr lang="es-MX" sz="2800" dirty="0"/>
              <a:t>que darle al botón derecho&gt;Propiedades y tildamos la casilla "Oculto". </a:t>
            </a:r>
            <a:br>
              <a:rPr lang="es-MX" sz="2800" dirty="0"/>
            </a:br>
            <a:endParaRPr lang="es-MX" sz="2600" dirty="0"/>
          </a:p>
        </p:txBody>
      </p:sp>
    </p:spTree>
    <p:extLst>
      <p:ext uri="{BB962C8B-B14F-4D97-AF65-F5344CB8AC3E}">
        <p14:creationId xmlns:p14="http://schemas.microsoft.com/office/powerpoint/2010/main" val="3365378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a:solidFill>
                  <a:srgbClr val="0070C0"/>
                </a:solidFill>
                <a:latin typeface="Aristocrat SF" pitchFamily="2" charset="0"/>
              </a:rPr>
              <a:t>BROMAS CON </a:t>
            </a:r>
            <a:br>
              <a:rPr lang="es-MX" dirty="0">
                <a:solidFill>
                  <a:srgbClr val="0070C0"/>
                </a:solidFill>
                <a:latin typeface="Aristocrat SF" pitchFamily="2" charset="0"/>
              </a:rPr>
            </a:br>
            <a:r>
              <a:rPr lang="es-MX" dirty="0">
                <a:solidFill>
                  <a:srgbClr val="0070C0"/>
                </a:solidFill>
                <a:latin typeface="Aristocrat SF" pitchFamily="2" charset="0"/>
              </a:rPr>
              <a:t>VIRUS.</a:t>
            </a:r>
            <a:endParaRPr lang="es-MX" dirty="0"/>
          </a:p>
        </p:txBody>
      </p:sp>
      <p:sp>
        <p:nvSpPr>
          <p:cNvPr id="3" name="2 Marcador de contenido"/>
          <p:cNvSpPr>
            <a:spLocks noGrp="1"/>
          </p:cNvSpPr>
          <p:nvPr>
            <p:ph idx="1"/>
          </p:nvPr>
        </p:nvSpPr>
        <p:spPr>
          <a:xfrm>
            <a:off x="0" y="1600200"/>
            <a:ext cx="9144000" cy="5257800"/>
          </a:xfrm>
        </p:spPr>
        <p:txBody>
          <a:bodyPr>
            <a:normAutofit fontScale="77500" lnSpcReduction="20000"/>
          </a:bodyPr>
          <a:lstStyle/>
          <a:p>
            <a:pPr marL="0" indent="0">
              <a:buNone/>
            </a:pPr>
            <a:r>
              <a:rPr lang="es-MX" dirty="0" smtClean="0"/>
              <a:t>4.- </a:t>
            </a:r>
            <a:r>
              <a:rPr lang="es-MX" dirty="0"/>
              <a:t>en la carpeta donde está el virus hacemos clic derecho&gt;Nuevo&gt;Acceso Directo, y en la ventana que aparece ponemos "Examinar" y buscamos el archivo .</a:t>
            </a:r>
            <a:r>
              <a:rPr lang="es-MX" dirty="0" err="1"/>
              <a:t>bat</a:t>
            </a:r>
            <a:r>
              <a:rPr lang="es-MX" dirty="0"/>
              <a:t> y elegimos un nombre para el acceso directo que sea llamativo como Antonio Bragueta Suelta. </a:t>
            </a:r>
            <a:endParaRPr lang="es-MX" dirty="0" smtClean="0"/>
          </a:p>
          <a:p>
            <a:pPr marL="0" indent="0">
              <a:buNone/>
            </a:pPr>
            <a:endParaRPr lang="es-MX" dirty="0" smtClean="0"/>
          </a:p>
          <a:p>
            <a:pPr marL="0" indent="0">
              <a:buNone/>
            </a:pPr>
            <a:r>
              <a:rPr lang="es-MX" dirty="0" smtClean="0"/>
              <a:t>Ejemplo: salvando 1 vida.</a:t>
            </a:r>
          </a:p>
          <a:p>
            <a:pPr marL="0" indent="0">
              <a:buNone/>
            </a:pPr>
            <a:endParaRPr lang="es-MX" dirty="0"/>
          </a:p>
          <a:p>
            <a:pPr marL="0" indent="0">
              <a:buNone/>
            </a:pPr>
            <a:r>
              <a:rPr lang="es-MX" dirty="0" smtClean="0"/>
              <a:t>5.-</a:t>
            </a:r>
            <a:r>
              <a:rPr lang="es-MX" dirty="0"/>
              <a:t>Ahora hay que cambiar el icono del acceso directo. Entonces hacemos clic derecho&gt;Propiedades&gt;Cambiar Icono, y elegimos uno que nos guste. </a:t>
            </a:r>
            <a:endParaRPr lang="es-MX" dirty="0" smtClean="0"/>
          </a:p>
          <a:p>
            <a:pPr marL="0" indent="0">
              <a:buNone/>
            </a:pPr>
            <a:endParaRPr lang="es-MX" dirty="0"/>
          </a:p>
          <a:p>
            <a:pPr marL="0" indent="0">
              <a:buNone/>
            </a:pPr>
            <a:r>
              <a:rPr lang="es-MX" dirty="0" smtClean="0"/>
              <a:t>6.-</a:t>
            </a:r>
            <a:r>
              <a:rPr lang="es-MX" dirty="0"/>
              <a:t>último paso es comprimir en un .</a:t>
            </a:r>
            <a:r>
              <a:rPr lang="es-MX" dirty="0" err="1"/>
              <a:t>rar</a:t>
            </a:r>
            <a:r>
              <a:rPr lang="es-MX" dirty="0"/>
              <a:t> los dos archivos: el virus y el acceso directo. Entonces los seleccionamos, clic derecho&gt;Añadir a "</a:t>
            </a:r>
            <a:r>
              <a:rPr lang="es-MX" dirty="0" err="1"/>
              <a:t>Virus.rar</a:t>
            </a:r>
            <a:r>
              <a:rPr lang="es-MX" dirty="0"/>
              <a:t>". Ya nos quedará el .</a:t>
            </a:r>
            <a:r>
              <a:rPr lang="es-MX" dirty="0" err="1"/>
              <a:t>rar</a:t>
            </a:r>
            <a:r>
              <a:rPr lang="es-MX" dirty="0"/>
              <a:t> </a:t>
            </a:r>
          </a:p>
        </p:txBody>
      </p:sp>
    </p:spTree>
    <p:extLst>
      <p:ext uri="{BB962C8B-B14F-4D97-AF65-F5344CB8AC3E}">
        <p14:creationId xmlns:p14="http://schemas.microsoft.com/office/powerpoint/2010/main" val="3283661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a:solidFill>
                  <a:srgbClr val="0070C0"/>
                </a:solidFill>
                <a:latin typeface="Aristocrat SF" pitchFamily="2" charset="0"/>
              </a:rPr>
              <a:t>BROMAS CON </a:t>
            </a:r>
            <a:br>
              <a:rPr lang="es-MX" dirty="0">
                <a:solidFill>
                  <a:srgbClr val="0070C0"/>
                </a:solidFill>
                <a:latin typeface="Aristocrat SF" pitchFamily="2" charset="0"/>
              </a:rPr>
            </a:br>
            <a:r>
              <a:rPr lang="es-MX" dirty="0">
                <a:solidFill>
                  <a:srgbClr val="0070C0"/>
                </a:solidFill>
                <a:latin typeface="Aristocrat SF" pitchFamily="2" charset="0"/>
              </a:rPr>
              <a:t>VIRUS.</a:t>
            </a:r>
            <a:endParaRPr lang="es-MX" dirty="0"/>
          </a:p>
        </p:txBody>
      </p:sp>
      <p:sp>
        <p:nvSpPr>
          <p:cNvPr id="3" name="2 Marcador de contenido"/>
          <p:cNvSpPr>
            <a:spLocks noGrp="1"/>
          </p:cNvSpPr>
          <p:nvPr>
            <p:ph idx="1"/>
          </p:nvPr>
        </p:nvSpPr>
        <p:spPr/>
        <p:txBody>
          <a:bodyPr/>
          <a:lstStyle/>
          <a:p>
            <a:pPr marL="0" indent="0">
              <a:buNone/>
            </a:pPr>
            <a:r>
              <a:rPr lang="es-MX" dirty="0" smtClean="0"/>
              <a:t>Si quieres tener mas bromas para divertirte revisemos lo siguiente, solo que cuidado hay que ser muy inteligentes en como utilizamos lo que aprendemos ya que nunca se sabe cuando un virus puede llegar</a:t>
            </a:r>
          </a:p>
          <a:p>
            <a:pPr marL="0" indent="0">
              <a:buNone/>
            </a:pPr>
            <a:endParaRPr lang="es-MX" dirty="0"/>
          </a:p>
          <a:p>
            <a:pPr marL="0" indent="0">
              <a:buNone/>
            </a:pPr>
            <a:r>
              <a:rPr lang="es-MX" dirty="0" smtClean="0">
                <a:hlinkClick r:id="rId2" action="ppaction://hlinkfile"/>
              </a:rPr>
              <a:t>bromas.docx</a:t>
            </a:r>
            <a:endParaRPr lang="es-MX" dirty="0" smtClean="0"/>
          </a:p>
        </p:txBody>
      </p:sp>
    </p:spTree>
    <p:extLst>
      <p:ext uri="{BB962C8B-B14F-4D97-AF65-F5344CB8AC3E}">
        <p14:creationId xmlns:p14="http://schemas.microsoft.com/office/powerpoint/2010/main" val="3176491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51720" y="0"/>
            <a:ext cx="5688632" cy="1403648"/>
          </a:xfrm>
        </p:spPr>
        <p:txBody>
          <a:bodyPr>
            <a:normAutofit fontScale="90000"/>
          </a:bodyPr>
          <a:lstStyle/>
          <a:p>
            <a:r>
              <a:rPr lang="es-MX" sz="3600" dirty="0" smtClean="0"/>
              <a:t/>
            </a:r>
            <a:br>
              <a:rPr lang="es-MX" sz="3600" dirty="0" smtClean="0"/>
            </a:br>
            <a:r>
              <a:rPr lang="es-MX" sz="3600" dirty="0" smtClean="0"/>
              <a:t>ELIMINAR VIRUS.</a:t>
            </a:r>
            <a:r>
              <a:rPr lang="es-MX" dirty="0" smtClean="0"/>
              <a:t/>
            </a:r>
            <a:br>
              <a:rPr lang="es-MX" dirty="0" smtClean="0"/>
            </a:br>
            <a:endParaRPr lang="es-MX" dirty="0"/>
          </a:p>
        </p:txBody>
      </p:sp>
      <p:sp>
        <p:nvSpPr>
          <p:cNvPr id="3" name="2 Marcador de contenido"/>
          <p:cNvSpPr>
            <a:spLocks noGrp="1"/>
          </p:cNvSpPr>
          <p:nvPr>
            <p:ph idx="1"/>
          </p:nvPr>
        </p:nvSpPr>
        <p:spPr>
          <a:xfrm>
            <a:off x="0" y="1412776"/>
            <a:ext cx="9144000" cy="5445224"/>
          </a:xfrm>
        </p:spPr>
        <p:txBody>
          <a:bodyPr>
            <a:normAutofit fontScale="77500" lnSpcReduction="20000"/>
          </a:bodyPr>
          <a:lstStyle/>
          <a:p>
            <a:pPr marL="0" indent="0">
              <a:buNone/>
            </a:pPr>
            <a:r>
              <a:rPr lang="es-MX" dirty="0">
                <a:latin typeface="Arial" panose="020B0604020202020204" pitchFamily="34" charset="0"/>
                <a:cs typeface="Arial" panose="020B0604020202020204" pitchFamily="34" charset="0"/>
              </a:rPr>
              <a:t>1.ejecutar : </a:t>
            </a:r>
            <a:r>
              <a:rPr lang="es-MX" dirty="0" smtClean="0">
                <a:latin typeface="Arial" panose="020B0604020202020204" pitchFamily="34" charset="0"/>
                <a:cs typeface="Arial" panose="020B0604020202020204" pitchFamily="34" charset="0"/>
              </a:rPr>
              <a:t>escribe CMD.</a:t>
            </a:r>
          </a:p>
          <a:p>
            <a:pPr marL="0" indent="0">
              <a:buNone/>
            </a:pPr>
            <a:r>
              <a:rPr lang="es-MX" dirty="0" smtClean="0">
                <a:latin typeface="Arial" panose="020B0604020202020204" pitchFamily="34" charset="0"/>
                <a:cs typeface="Arial" panose="020B0604020202020204" pitchFamily="34" charset="0"/>
              </a:rPr>
              <a:t/>
            </a:r>
            <a:br>
              <a:rPr lang="es-MX" dirty="0" smtClean="0">
                <a:latin typeface="Arial" panose="020B0604020202020204" pitchFamily="34" charset="0"/>
                <a:cs typeface="Arial" panose="020B0604020202020204" pitchFamily="34" charset="0"/>
              </a:rPr>
            </a:br>
            <a:r>
              <a:rPr lang="es-MX" dirty="0">
                <a:latin typeface="Arial" panose="020B0604020202020204" pitchFamily="34" charset="0"/>
                <a:cs typeface="Arial" panose="020B0604020202020204" pitchFamily="34" charset="0"/>
              </a:rPr>
              <a:t>2.ubica el disco </a:t>
            </a:r>
            <a:r>
              <a:rPr lang="es-MX" dirty="0" smtClean="0">
                <a:latin typeface="Arial" panose="020B0604020202020204" pitchFamily="34" charset="0"/>
                <a:cs typeface="Arial" panose="020B0604020202020204" pitchFamily="34" charset="0"/>
              </a:rPr>
              <a:t>que quieras </a:t>
            </a:r>
            <a:r>
              <a:rPr lang="es-MX" dirty="0">
                <a:latin typeface="Arial" panose="020B0604020202020204" pitchFamily="34" charset="0"/>
                <a:cs typeface="Arial" panose="020B0604020202020204" pitchFamily="34" charset="0"/>
              </a:rPr>
              <a:t>ver si tienes virus:D:E:F: </a:t>
            </a:r>
            <a:endParaRPr lang="es-MX" dirty="0" smtClean="0">
              <a:latin typeface="Arial" panose="020B0604020202020204" pitchFamily="34" charset="0"/>
              <a:cs typeface="Arial" panose="020B0604020202020204" pitchFamily="34" charset="0"/>
            </a:endParaRPr>
          </a:p>
          <a:p>
            <a:pPr marL="0" indent="0">
              <a:buNone/>
            </a:pPr>
            <a:r>
              <a:rPr lang="es-MX" dirty="0" smtClean="0">
                <a:latin typeface="Arial" panose="020B0604020202020204" pitchFamily="34" charset="0"/>
                <a:cs typeface="Arial" panose="020B0604020202020204" pitchFamily="34" charset="0"/>
              </a:rPr>
              <a:t/>
            </a:r>
            <a:br>
              <a:rPr lang="es-MX" dirty="0" smtClean="0">
                <a:latin typeface="Arial" panose="020B0604020202020204" pitchFamily="34" charset="0"/>
                <a:cs typeface="Arial" panose="020B0604020202020204" pitchFamily="34" charset="0"/>
              </a:rPr>
            </a:br>
            <a:r>
              <a:rPr lang="es-MX" dirty="0">
                <a:latin typeface="Arial" panose="020B0604020202020204" pitchFamily="34" charset="0"/>
                <a:cs typeface="Arial" panose="020B0604020202020204" pitchFamily="34" charset="0"/>
              </a:rPr>
              <a:t>3.teclea attrib para ver los virus </a:t>
            </a:r>
            <a:endParaRPr lang="es-MX" dirty="0" smtClean="0">
              <a:latin typeface="Arial" panose="020B0604020202020204" pitchFamily="34" charset="0"/>
              <a:cs typeface="Arial" panose="020B0604020202020204" pitchFamily="34" charset="0"/>
            </a:endParaRPr>
          </a:p>
          <a:p>
            <a:pPr marL="0" indent="0">
              <a:buNone/>
            </a:pPr>
            <a:r>
              <a:rPr lang="es-MX" dirty="0" smtClean="0">
                <a:latin typeface="Arial" panose="020B0604020202020204" pitchFamily="34" charset="0"/>
                <a:cs typeface="Arial" panose="020B0604020202020204" pitchFamily="34" charset="0"/>
              </a:rPr>
              <a:t/>
            </a:r>
            <a:br>
              <a:rPr lang="es-MX" dirty="0" smtClean="0">
                <a:latin typeface="Arial" panose="020B0604020202020204" pitchFamily="34" charset="0"/>
                <a:cs typeface="Arial" panose="020B0604020202020204" pitchFamily="34" charset="0"/>
              </a:rPr>
            </a:br>
            <a:r>
              <a:rPr lang="es-MX" dirty="0">
                <a:latin typeface="Arial" panose="020B0604020202020204" pitchFamily="34" charset="0"/>
                <a:cs typeface="Arial" panose="020B0604020202020204" pitchFamily="34" charset="0"/>
              </a:rPr>
              <a:t>4.la </a:t>
            </a:r>
            <a:r>
              <a:rPr lang="es-MX" dirty="0" smtClean="0">
                <a:latin typeface="Arial" panose="020B0604020202020204" pitchFamily="34" charset="0"/>
                <a:cs typeface="Arial" panose="020B0604020202020204" pitchFamily="34" charset="0"/>
              </a:rPr>
              <a:t>mayoría </a:t>
            </a:r>
            <a:r>
              <a:rPr lang="es-MX" dirty="0">
                <a:latin typeface="Arial" panose="020B0604020202020204" pitchFamily="34" charset="0"/>
                <a:cs typeface="Arial" panose="020B0604020202020204" pitchFamily="34" charset="0"/>
              </a:rPr>
              <a:t>de virus tiene una </a:t>
            </a:r>
            <a:r>
              <a:rPr lang="es-MX" dirty="0" smtClean="0">
                <a:latin typeface="Arial" panose="020B0604020202020204" pitchFamily="34" charset="0"/>
                <a:cs typeface="Arial" panose="020B0604020202020204" pitchFamily="34" charset="0"/>
              </a:rPr>
              <a:t>terminación </a:t>
            </a:r>
            <a:r>
              <a:rPr lang="es-MX" dirty="0">
                <a:latin typeface="Arial" panose="020B0604020202020204" pitchFamily="34" charset="0"/>
                <a:cs typeface="Arial" panose="020B0604020202020204" pitchFamily="34" charset="0"/>
              </a:rPr>
              <a:t>SHR </a:t>
            </a:r>
            <a:endParaRPr lang="es-MX" dirty="0" smtClean="0">
              <a:latin typeface="Arial" panose="020B0604020202020204" pitchFamily="34" charset="0"/>
              <a:cs typeface="Arial" panose="020B0604020202020204" pitchFamily="34" charset="0"/>
            </a:endParaRPr>
          </a:p>
          <a:p>
            <a:pPr marL="0" indent="0">
              <a:buNone/>
            </a:pPr>
            <a:r>
              <a:rPr lang="es-MX" dirty="0" smtClean="0">
                <a:latin typeface="Arial" panose="020B0604020202020204" pitchFamily="34" charset="0"/>
                <a:cs typeface="Arial" panose="020B0604020202020204" pitchFamily="34" charset="0"/>
              </a:rPr>
              <a:t/>
            </a:r>
            <a:br>
              <a:rPr lang="es-MX" dirty="0" smtClean="0">
                <a:latin typeface="Arial" panose="020B0604020202020204" pitchFamily="34" charset="0"/>
                <a:cs typeface="Arial" panose="020B0604020202020204" pitchFamily="34" charset="0"/>
              </a:rPr>
            </a:br>
            <a:r>
              <a:rPr lang="es-MX" dirty="0" smtClean="0">
                <a:latin typeface="Arial" panose="020B0604020202020204" pitchFamily="34" charset="0"/>
                <a:cs typeface="Arial" panose="020B0604020202020204" pitchFamily="34" charset="0"/>
              </a:rPr>
              <a:t>5.teclea attrib </a:t>
            </a:r>
            <a:r>
              <a:rPr lang="es-MX" dirty="0">
                <a:latin typeface="Arial" panose="020B0604020202020204" pitchFamily="34" charset="0"/>
                <a:cs typeface="Arial" panose="020B0604020202020204" pitchFamily="34" charset="0"/>
              </a:rPr>
              <a:t>-s -h -r enter </a:t>
            </a:r>
            <a:endParaRPr lang="es-MX" dirty="0" smtClean="0">
              <a:latin typeface="Arial" panose="020B0604020202020204" pitchFamily="34" charset="0"/>
              <a:cs typeface="Arial" panose="020B0604020202020204" pitchFamily="34" charset="0"/>
            </a:endParaRPr>
          </a:p>
          <a:p>
            <a:pPr marL="0" indent="0">
              <a:buNone/>
            </a:pPr>
            <a:r>
              <a:rPr lang="es-MX" dirty="0" smtClean="0">
                <a:latin typeface="Arial" panose="020B0604020202020204" pitchFamily="34" charset="0"/>
                <a:cs typeface="Arial" panose="020B0604020202020204" pitchFamily="34" charset="0"/>
              </a:rPr>
              <a:t/>
            </a:r>
            <a:br>
              <a:rPr lang="es-MX" dirty="0" smtClean="0">
                <a:latin typeface="Arial" panose="020B0604020202020204" pitchFamily="34" charset="0"/>
                <a:cs typeface="Arial" panose="020B0604020202020204" pitchFamily="34" charset="0"/>
              </a:rPr>
            </a:br>
            <a:r>
              <a:rPr lang="es-MX" dirty="0">
                <a:latin typeface="Arial" panose="020B0604020202020204" pitchFamily="34" charset="0"/>
                <a:cs typeface="Arial" panose="020B0604020202020204" pitchFamily="34" charset="0"/>
              </a:rPr>
              <a:t>6.anda al disco local k te encuentres y </a:t>
            </a:r>
            <a:r>
              <a:rPr lang="es-MX" dirty="0" smtClean="0">
                <a:latin typeface="Arial" panose="020B0604020202020204" pitchFamily="34" charset="0"/>
                <a:cs typeface="Arial" panose="020B0604020202020204" pitchFamily="34" charset="0"/>
              </a:rPr>
              <a:t>aparecerán </a:t>
            </a:r>
            <a:r>
              <a:rPr lang="es-MX" dirty="0">
                <a:latin typeface="Arial" panose="020B0604020202020204" pitchFamily="34" charset="0"/>
                <a:cs typeface="Arial" panose="020B0604020202020204" pitchFamily="34" charset="0"/>
              </a:rPr>
              <a:t>los virus </a:t>
            </a:r>
            <a:endParaRPr lang="es-MX" dirty="0" smtClean="0">
              <a:latin typeface="Arial" panose="020B0604020202020204" pitchFamily="34" charset="0"/>
              <a:cs typeface="Arial" panose="020B0604020202020204" pitchFamily="34" charset="0"/>
            </a:endParaRPr>
          </a:p>
          <a:p>
            <a:pPr marL="0" indent="0">
              <a:buNone/>
            </a:pPr>
            <a:r>
              <a:rPr lang="es-MX" dirty="0" smtClean="0">
                <a:latin typeface="Arial" panose="020B0604020202020204" pitchFamily="34" charset="0"/>
                <a:cs typeface="Arial" panose="020B0604020202020204" pitchFamily="34" charset="0"/>
              </a:rPr>
              <a:t/>
            </a:r>
            <a:br>
              <a:rPr lang="es-MX" dirty="0" smtClean="0">
                <a:latin typeface="Arial" panose="020B0604020202020204" pitchFamily="34" charset="0"/>
                <a:cs typeface="Arial" panose="020B0604020202020204" pitchFamily="34" charset="0"/>
              </a:rPr>
            </a:br>
            <a:r>
              <a:rPr lang="es-MX" dirty="0">
                <a:latin typeface="Arial" panose="020B0604020202020204" pitchFamily="34" charset="0"/>
                <a:cs typeface="Arial" panose="020B0604020202020204" pitchFamily="34" charset="0"/>
              </a:rPr>
              <a:t>7.selecciona con control y clic luego deja control y </a:t>
            </a:r>
            <a:r>
              <a:rPr lang="es-MX" dirty="0" smtClean="0">
                <a:latin typeface="Arial" panose="020B0604020202020204" pitchFamily="34" charset="0"/>
                <a:cs typeface="Arial" panose="020B0604020202020204" pitchFamily="34" charset="0"/>
              </a:rPr>
              <a:t>mantén </a:t>
            </a:r>
            <a:r>
              <a:rPr lang="es-MX" dirty="0">
                <a:latin typeface="Arial" panose="020B0604020202020204" pitchFamily="34" charset="0"/>
                <a:cs typeface="Arial" panose="020B0604020202020204" pitchFamily="34" charset="0"/>
              </a:rPr>
              <a:t>presionado </a:t>
            </a:r>
            <a:r>
              <a:rPr lang="es-MX" dirty="0" err="1">
                <a:latin typeface="Arial" panose="020B0604020202020204" pitchFamily="34" charset="0"/>
                <a:cs typeface="Arial" panose="020B0604020202020204" pitchFamily="34" charset="0"/>
              </a:rPr>
              <a:t>shift</a:t>
            </a:r>
            <a:r>
              <a:rPr lang="es-MX" dirty="0">
                <a:latin typeface="Arial" panose="020B0604020202020204" pitchFamily="34" charset="0"/>
                <a:cs typeface="Arial" panose="020B0604020202020204" pitchFamily="34" charset="0"/>
              </a:rPr>
              <a:t> + los virus seleccionados y suprimir </a:t>
            </a:r>
            <a:r>
              <a:rPr lang="es-MX" dirty="0" smtClean="0">
                <a:latin typeface="Arial" panose="020B0604020202020204" pitchFamily="34" charset="0"/>
                <a:cs typeface="Arial" panose="020B0604020202020204" pitchFamily="34" charset="0"/>
              </a:rPr>
              <a:t>ahí </a:t>
            </a:r>
            <a:r>
              <a:rPr lang="es-MX" dirty="0">
                <a:latin typeface="Arial" panose="020B0604020202020204" pitchFamily="34" charset="0"/>
                <a:cs typeface="Arial" panose="020B0604020202020204" pitchFamily="34" charset="0"/>
              </a:rPr>
              <a:t>se van a borrar </a:t>
            </a:r>
            <a:r>
              <a:rPr lang="es-MX" dirty="0" smtClean="0">
                <a:latin typeface="Arial" panose="020B0604020202020204" pitchFamily="34" charset="0"/>
                <a:cs typeface="Arial" panose="020B0604020202020204" pitchFamily="34" charset="0"/>
              </a:rPr>
              <a:t>por completo </a:t>
            </a:r>
            <a:r>
              <a:rPr lang="es-MX"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4937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RASTREAR UNA </a:t>
            </a:r>
            <a:br>
              <a:rPr lang="es-MX" dirty="0" smtClean="0"/>
            </a:br>
            <a:r>
              <a:rPr lang="es-MX" dirty="0" smtClean="0"/>
              <a:t>IP.</a:t>
            </a:r>
            <a:endParaRPr lang="es-MX" dirty="0"/>
          </a:p>
        </p:txBody>
      </p:sp>
      <p:sp>
        <p:nvSpPr>
          <p:cNvPr id="3" name="2 Marcador de contenido"/>
          <p:cNvSpPr>
            <a:spLocks noGrp="1"/>
          </p:cNvSpPr>
          <p:nvPr>
            <p:ph idx="1"/>
          </p:nvPr>
        </p:nvSpPr>
        <p:spPr>
          <a:xfrm>
            <a:off x="0" y="1340768"/>
            <a:ext cx="9144000" cy="5517232"/>
          </a:xfrm>
        </p:spPr>
        <p:txBody>
          <a:bodyPr/>
          <a:lstStyle/>
          <a:p>
            <a:pPr marL="514350" indent="-514350">
              <a:buFont typeface="+mj-lt"/>
              <a:buAutoNum type="arabicPeriod"/>
            </a:pPr>
            <a:r>
              <a:rPr lang="es-MX" dirty="0">
                <a:latin typeface="Arial" panose="020B0604020202020204" pitchFamily="34" charset="0"/>
                <a:cs typeface="Arial" panose="020B0604020202020204" pitchFamily="34" charset="0"/>
              </a:rPr>
              <a:t>Primero, ve a Inicio/Ejecutar </a:t>
            </a:r>
          </a:p>
          <a:p>
            <a:pPr marL="514350" indent="-514350">
              <a:buFont typeface="+mj-lt"/>
              <a:buAutoNum type="arabicPeriod"/>
            </a:pPr>
            <a:r>
              <a:rPr lang="es-MX" dirty="0" smtClean="0">
                <a:latin typeface="Arial" panose="020B0604020202020204" pitchFamily="34" charset="0"/>
                <a:cs typeface="Arial" panose="020B0604020202020204" pitchFamily="34" charset="0"/>
              </a:rPr>
              <a:t>tendrás </a:t>
            </a:r>
            <a:r>
              <a:rPr lang="es-MX" dirty="0">
                <a:latin typeface="Arial" panose="020B0604020202020204" pitchFamily="34" charset="0"/>
                <a:cs typeface="Arial" panose="020B0604020202020204" pitchFamily="34" charset="0"/>
              </a:rPr>
              <a:t>que escribir " cmd ", ahora dale enter. </a:t>
            </a:r>
          </a:p>
          <a:p>
            <a:pPr marL="514350" indent="-514350">
              <a:buFont typeface="+mj-lt"/>
              <a:buAutoNum type="arabicPeriod"/>
            </a:pPr>
            <a:r>
              <a:rPr lang="es-MX" dirty="0" smtClean="0">
                <a:latin typeface="Arial" panose="020B0604020202020204" pitchFamily="34" charset="0"/>
                <a:cs typeface="Arial" panose="020B0604020202020204" pitchFamily="34" charset="0"/>
              </a:rPr>
              <a:t>Bueno </a:t>
            </a:r>
            <a:r>
              <a:rPr lang="es-MX" dirty="0">
                <a:latin typeface="Arial" panose="020B0604020202020204" pitchFamily="34" charset="0"/>
                <a:cs typeface="Arial" panose="020B0604020202020204" pitchFamily="34" charset="0"/>
              </a:rPr>
              <a:t>al hacer este procedimiento te </a:t>
            </a:r>
            <a:r>
              <a:rPr lang="es-MX" dirty="0" smtClean="0">
                <a:latin typeface="Arial" panose="020B0604020202020204" pitchFamily="34" charset="0"/>
                <a:cs typeface="Arial" panose="020B0604020202020204" pitchFamily="34" charset="0"/>
              </a:rPr>
              <a:t>saldrá </a:t>
            </a:r>
            <a:r>
              <a:rPr lang="es-MX" dirty="0">
                <a:latin typeface="Arial" panose="020B0604020202020204" pitchFamily="34" charset="0"/>
                <a:cs typeface="Arial" panose="020B0604020202020204" pitchFamily="34" charset="0"/>
              </a:rPr>
              <a:t>un cuadro de texto </a:t>
            </a:r>
            <a:r>
              <a:rPr lang="es-MX" dirty="0" smtClean="0">
                <a:latin typeface="Arial" panose="020B0604020202020204" pitchFamily="34" charset="0"/>
                <a:cs typeface="Arial" panose="020B0604020202020204" pitchFamily="34" charset="0"/>
              </a:rPr>
              <a:t>(negro):</a:t>
            </a:r>
          </a:p>
          <a:p>
            <a:pPr marL="514350" indent="-514350">
              <a:buFont typeface="+mj-lt"/>
              <a:buAutoNum type="arabicPeriod"/>
            </a:pPr>
            <a:r>
              <a:rPr lang="es-MX" dirty="0" smtClean="0">
                <a:latin typeface="Arial" panose="020B0604020202020204" pitchFamily="34" charset="0"/>
                <a:cs typeface="Arial" panose="020B0604020202020204" pitchFamily="34" charset="0"/>
              </a:rPr>
              <a:t>Aquí pondremos el comando" </a:t>
            </a:r>
            <a:r>
              <a:rPr lang="es-MX" dirty="0" err="1">
                <a:latin typeface="Arial" panose="020B0604020202020204" pitchFamily="34" charset="0"/>
                <a:cs typeface="Arial" panose="020B0604020202020204" pitchFamily="34" charset="0"/>
              </a:rPr>
              <a:t>tracert</a:t>
            </a:r>
            <a:r>
              <a:rPr lang="es-MX" dirty="0">
                <a:latin typeface="Arial" panose="020B0604020202020204" pitchFamily="34" charset="0"/>
                <a:cs typeface="Arial" panose="020B0604020202020204" pitchFamily="34" charset="0"/>
              </a:rPr>
              <a:t> " espacio y el nombre de la pagina </a:t>
            </a:r>
            <a:r>
              <a:rPr lang="es-MX" dirty="0" smtClean="0">
                <a:latin typeface="Arial" panose="020B0604020202020204" pitchFamily="34" charset="0"/>
                <a:cs typeface="Arial" panose="020B0604020202020204" pitchFamily="34" charset="0"/>
              </a:rPr>
              <a:t>web o pagina a la cual queremos rastrear como:</a:t>
            </a:r>
          </a:p>
          <a:p>
            <a:pPr marL="0" indent="0">
              <a:buNone/>
            </a:pPr>
            <a:r>
              <a:rPr lang="es-MX" dirty="0" smtClean="0">
                <a:latin typeface="Arial" panose="020B0604020202020204" pitchFamily="34" charset="0"/>
                <a:cs typeface="Arial" panose="020B0604020202020204" pitchFamily="34" charset="0"/>
                <a:hlinkClick r:id="rId2"/>
              </a:rPr>
              <a:t>www.unam.mx</a:t>
            </a:r>
            <a:r>
              <a:rPr lang="es-MX" dirty="0" smtClean="0">
                <a:latin typeface="Arial" panose="020B0604020202020204" pitchFamily="34" charset="0"/>
                <a:cs typeface="Arial" panose="020B0604020202020204" pitchFamily="34" charset="0"/>
              </a:rPr>
              <a:t>  o bien podrías rastrear un Facebook “www.facebook/luisito342.com</a:t>
            </a:r>
          </a:p>
          <a:p>
            <a:pPr marL="0" indent="0">
              <a:buNone/>
            </a:pPr>
            <a:endParaRPr lang="es-MX" dirty="0"/>
          </a:p>
        </p:txBody>
      </p:sp>
    </p:spTree>
    <p:extLst>
      <p:ext uri="{BB962C8B-B14F-4D97-AF65-F5344CB8AC3E}">
        <p14:creationId xmlns:p14="http://schemas.microsoft.com/office/powerpoint/2010/main" val="1128754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RASTREAR UNA </a:t>
            </a:r>
            <a:br>
              <a:rPr lang="es-MX" dirty="0" smtClean="0"/>
            </a:br>
            <a:r>
              <a:rPr lang="es-MX" dirty="0" smtClean="0"/>
              <a:t>IP.</a:t>
            </a:r>
            <a:endParaRPr lang="es-MX" dirty="0"/>
          </a:p>
        </p:txBody>
      </p:sp>
      <p:sp>
        <p:nvSpPr>
          <p:cNvPr id="3" name="2 Marcador de contenido"/>
          <p:cNvSpPr>
            <a:spLocks noGrp="1"/>
          </p:cNvSpPr>
          <p:nvPr>
            <p:ph idx="1"/>
          </p:nvPr>
        </p:nvSpPr>
        <p:spPr>
          <a:xfrm>
            <a:off x="0" y="1340768"/>
            <a:ext cx="9144000" cy="5517232"/>
          </a:xfrm>
        </p:spPr>
        <p:txBody>
          <a:bodyPr>
            <a:normAutofit/>
          </a:bodyPr>
          <a:lstStyle/>
          <a:p>
            <a:pPr marL="0" indent="0">
              <a:buNone/>
            </a:pPr>
            <a:r>
              <a:rPr lang="es-MX" dirty="0" smtClean="0">
                <a:latin typeface="Arial" panose="020B0604020202020204" pitchFamily="34" charset="0"/>
                <a:cs typeface="Arial" panose="020B0604020202020204" pitchFamily="34" charset="0"/>
              </a:rPr>
              <a:t>5.-Dale </a:t>
            </a:r>
            <a:r>
              <a:rPr lang="es-MX" dirty="0">
                <a:latin typeface="Arial" panose="020B0604020202020204" pitchFamily="34" charset="0"/>
                <a:cs typeface="Arial" panose="020B0604020202020204" pitchFamily="34" charset="0"/>
              </a:rPr>
              <a:t>enter y </a:t>
            </a:r>
            <a:r>
              <a:rPr lang="es-MX" dirty="0" smtClean="0">
                <a:latin typeface="Arial" panose="020B0604020202020204" pitchFamily="34" charset="0"/>
                <a:cs typeface="Arial" panose="020B0604020202020204" pitchFamily="34" charset="0"/>
              </a:rPr>
              <a:t>tendrá que </a:t>
            </a:r>
            <a:r>
              <a:rPr lang="es-MX" dirty="0">
                <a:latin typeface="Arial" panose="020B0604020202020204" pitchFamily="34" charset="0"/>
                <a:cs typeface="Arial" panose="020B0604020202020204" pitchFamily="34" charset="0"/>
              </a:rPr>
              <a:t>empezar a realizar los procedimientos </a:t>
            </a:r>
            <a:r>
              <a:rPr lang="es-MX" dirty="0" smtClean="0">
                <a:latin typeface="Arial" panose="020B0604020202020204" pitchFamily="34" charset="0"/>
                <a:cs typeface="Arial" panose="020B0604020202020204" pitchFamily="34" charset="0"/>
              </a:rPr>
              <a:t>necesarios </a:t>
            </a:r>
            <a:r>
              <a:rPr lang="es-MX" dirty="0">
                <a:latin typeface="Arial" panose="020B0604020202020204" pitchFamily="34" charset="0"/>
                <a:cs typeface="Arial" panose="020B0604020202020204" pitchFamily="34" charset="0"/>
              </a:rPr>
              <a:t>para encontrar la </a:t>
            </a:r>
            <a:r>
              <a:rPr lang="es-MX" dirty="0" smtClean="0">
                <a:latin typeface="Arial" panose="020B0604020202020204" pitchFamily="34" charset="0"/>
                <a:cs typeface="Arial" panose="020B0604020202020204" pitchFamily="34" charset="0"/>
              </a:rPr>
              <a:t>IP.</a:t>
            </a:r>
          </a:p>
          <a:p>
            <a:pPr marL="0" indent="0">
              <a:buNone/>
            </a:pPr>
            <a:endParaRPr lang="es-MX" dirty="0">
              <a:latin typeface="Arial" panose="020B0604020202020204" pitchFamily="34" charset="0"/>
              <a:cs typeface="Arial" panose="020B0604020202020204" pitchFamily="34" charset="0"/>
            </a:endParaRPr>
          </a:p>
          <a:p>
            <a:pPr marL="0" indent="0">
              <a:buNone/>
            </a:pPr>
            <a:r>
              <a:rPr lang="es-MX" dirty="0" smtClean="0">
                <a:latin typeface="Arial" panose="020B0604020202020204" pitchFamily="34" charset="0"/>
                <a:cs typeface="Arial" panose="020B0604020202020204" pitchFamily="34" charset="0"/>
              </a:rPr>
              <a:t>6.-</a:t>
            </a:r>
            <a:r>
              <a:rPr lang="es-MX" dirty="0">
                <a:latin typeface="Arial" panose="020B0604020202020204" pitchFamily="34" charset="0"/>
                <a:cs typeface="Arial" panose="020B0604020202020204" pitchFamily="34" charset="0"/>
              </a:rPr>
              <a:t>Tiene que salir </a:t>
            </a:r>
            <a:r>
              <a:rPr lang="es-MX" dirty="0" smtClean="0">
                <a:latin typeface="Arial" panose="020B0604020202020204" pitchFamily="34" charset="0"/>
                <a:cs typeface="Arial" panose="020B0604020202020204" pitchFamily="34" charset="0"/>
              </a:rPr>
              <a:t>“operación completa”, </a:t>
            </a:r>
            <a:r>
              <a:rPr lang="es-MX" dirty="0">
                <a:latin typeface="Arial" panose="020B0604020202020204" pitchFamily="34" charset="0"/>
                <a:cs typeface="Arial" panose="020B0604020202020204" pitchFamily="34" charset="0"/>
              </a:rPr>
              <a:t>luego </a:t>
            </a:r>
            <a:r>
              <a:rPr lang="es-MX" dirty="0" smtClean="0">
                <a:latin typeface="Arial" panose="020B0604020202020204" pitchFamily="34" charset="0"/>
                <a:cs typeface="Arial" panose="020B0604020202020204" pitchFamily="34" charset="0"/>
              </a:rPr>
              <a:t>aparecerá </a:t>
            </a:r>
            <a:r>
              <a:rPr lang="es-MX" dirty="0">
                <a:latin typeface="Arial" panose="020B0604020202020204" pitchFamily="34" charset="0"/>
                <a:cs typeface="Arial" panose="020B0604020202020204" pitchFamily="34" charset="0"/>
              </a:rPr>
              <a:t>la </a:t>
            </a:r>
            <a:r>
              <a:rPr lang="es-MX" dirty="0" smtClean="0">
                <a:latin typeface="Arial" panose="020B0604020202020204" pitchFamily="34" charset="0"/>
                <a:cs typeface="Arial" panose="020B0604020202020204" pitchFamily="34" charset="0"/>
              </a:rPr>
              <a:t>dirección </a:t>
            </a:r>
            <a:r>
              <a:rPr lang="es-MX" dirty="0">
                <a:latin typeface="Arial" panose="020B0604020202020204" pitchFamily="34" charset="0"/>
                <a:cs typeface="Arial" panose="020B0604020202020204" pitchFamily="34" charset="0"/>
              </a:rPr>
              <a:t>IP, </a:t>
            </a:r>
            <a:r>
              <a:rPr lang="es-MX" dirty="0" smtClean="0">
                <a:latin typeface="Arial" panose="020B0604020202020204" pitchFamily="34" charset="0"/>
                <a:cs typeface="Arial" panose="020B0604020202020204" pitchFamily="34" charset="0"/>
              </a:rPr>
              <a:t/>
            </a:r>
            <a:br>
              <a:rPr lang="es-MX" dirty="0" smtClean="0">
                <a:latin typeface="Arial" panose="020B0604020202020204" pitchFamily="34" charset="0"/>
                <a:cs typeface="Arial" panose="020B0604020202020204" pitchFamily="34" charset="0"/>
              </a:rPr>
            </a:br>
            <a:r>
              <a:rPr lang="es-MX" dirty="0" smtClean="0">
                <a:latin typeface="Arial" panose="020B0604020202020204" pitchFamily="34" charset="0"/>
                <a:cs typeface="Arial" panose="020B0604020202020204" pitchFamily="34" charset="0"/>
              </a:rPr>
              <a:t/>
            </a:r>
            <a:br>
              <a:rPr lang="es-MX" dirty="0" smtClean="0">
                <a:latin typeface="Arial" panose="020B0604020202020204" pitchFamily="34" charset="0"/>
                <a:cs typeface="Arial" panose="020B0604020202020204" pitchFamily="34" charset="0"/>
              </a:rPr>
            </a:br>
            <a:r>
              <a:rPr lang="es-MX" dirty="0" smtClean="0">
                <a:latin typeface="Arial" panose="020B0604020202020204" pitchFamily="34" charset="0"/>
                <a:cs typeface="Arial" panose="020B0604020202020204" pitchFamily="34" charset="0"/>
              </a:rPr>
              <a:t>7.-Lo </a:t>
            </a:r>
            <a:r>
              <a:rPr lang="es-MX" dirty="0">
                <a:latin typeface="Arial" panose="020B0604020202020204" pitchFamily="34" charset="0"/>
                <a:cs typeface="Arial" panose="020B0604020202020204" pitchFamily="34" charset="0"/>
              </a:rPr>
              <a:t>siguiente que tienes que hacer es abrir tu explorador e ir a la pagina web llamada </a:t>
            </a:r>
            <a:endParaRPr lang="es-MX" dirty="0" smtClean="0">
              <a:latin typeface="Arial" panose="020B0604020202020204" pitchFamily="34" charset="0"/>
              <a:cs typeface="Arial" panose="020B0604020202020204" pitchFamily="34" charset="0"/>
            </a:endParaRPr>
          </a:p>
          <a:p>
            <a:pPr marL="0" indent="0">
              <a:buNone/>
            </a:pPr>
            <a:r>
              <a:rPr lang="es-MX" dirty="0" smtClean="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www.ip-adress.com "</a:t>
            </a:r>
          </a:p>
        </p:txBody>
      </p:sp>
    </p:spTree>
    <p:extLst>
      <p:ext uri="{BB962C8B-B14F-4D97-AF65-F5344CB8AC3E}">
        <p14:creationId xmlns:p14="http://schemas.microsoft.com/office/powerpoint/2010/main" val="2814367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CONTORLADORES</a:t>
            </a:r>
            <a:br>
              <a:rPr lang="es-MX" dirty="0" smtClean="0"/>
            </a:br>
            <a:r>
              <a:rPr lang="es-MX" dirty="0" smtClean="0"/>
              <a:t>PARA CMD.</a:t>
            </a:r>
            <a:endParaRPr lang="es-MX" dirty="0"/>
          </a:p>
        </p:txBody>
      </p:sp>
      <p:sp>
        <p:nvSpPr>
          <p:cNvPr id="3" name="2 Marcador de contenido"/>
          <p:cNvSpPr>
            <a:spLocks noGrp="1"/>
          </p:cNvSpPr>
          <p:nvPr>
            <p:ph idx="1"/>
          </p:nvPr>
        </p:nvSpPr>
        <p:spPr>
          <a:xfrm>
            <a:off x="0" y="1340768"/>
            <a:ext cx="9144000" cy="5517232"/>
          </a:xfrm>
        </p:spPr>
        <p:txBody>
          <a:bodyPr>
            <a:normAutofit fontScale="55000" lnSpcReduction="20000"/>
          </a:bodyPr>
          <a:lstStyle/>
          <a:p>
            <a:r>
              <a:rPr lang="es-MX" dirty="0">
                <a:latin typeface="Arial" panose="020B0604020202020204" pitchFamily="34" charset="0"/>
                <a:cs typeface="Arial" panose="020B0604020202020204" pitchFamily="34" charset="0"/>
              </a:rPr>
              <a:t>ATTRIB - Presenta en pantalla o modifica los atributos de los archivos. </a:t>
            </a:r>
            <a:r>
              <a:rPr lang="es-MX" dirty="0" smtClean="0">
                <a:latin typeface="Arial" panose="020B0604020202020204" pitchFamily="34" charset="0"/>
                <a:cs typeface="Arial" panose="020B0604020202020204" pitchFamily="34" charset="0"/>
              </a:rPr>
              <a:t/>
            </a:r>
            <a:br>
              <a:rPr lang="es-MX" dirty="0" smtClean="0">
                <a:latin typeface="Arial" panose="020B0604020202020204" pitchFamily="34" charset="0"/>
                <a:cs typeface="Arial" panose="020B0604020202020204" pitchFamily="34" charset="0"/>
              </a:rPr>
            </a:br>
            <a:r>
              <a:rPr lang="es-MX" dirty="0" smtClean="0">
                <a:latin typeface="Arial" panose="020B0604020202020204" pitchFamily="34" charset="0"/>
                <a:cs typeface="Arial" panose="020B0604020202020204" pitchFamily="34" charset="0"/>
              </a:rPr>
              <a:t/>
            </a:r>
            <a:br>
              <a:rPr lang="es-MX" dirty="0" smtClean="0">
                <a:latin typeface="Arial" panose="020B0604020202020204" pitchFamily="34" charset="0"/>
                <a:cs typeface="Arial" panose="020B0604020202020204" pitchFamily="34" charset="0"/>
              </a:rPr>
            </a:br>
            <a:r>
              <a:rPr lang="es-MX" dirty="0">
                <a:latin typeface="Arial" panose="020B0604020202020204" pitchFamily="34" charset="0"/>
                <a:cs typeface="Arial" panose="020B0604020202020204" pitchFamily="34" charset="0"/>
              </a:rPr>
              <a:t>COPY - Sirve para copiar archivos, concatenarlos, cambiarles el nombre, etc. </a:t>
            </a:r>
            <a:r>
              <a:rPr lang="es-MX" dirty="0" smtClean="0">
                <a:latin typeface="Arial" panose="020B0604020202020204" pitchFamily="34" charset="0"/>
                <a:cs typeface="Arial" panose="020B0604020202020204" pitchFamily="34" charset="0"/>
              </a:rPr>
              <a:t/>
            </a:r>
            <a:br>
              <a:rPr lang="es-MX" dirty="0" smtClean="0">
                <a:latin typeface="Arial" panose="020B0604020202020204" pitchFamily="34" charset="0"/>
                <a:cs typeface="Arial" panose="020B0604020202020204" pitchFamily="34" charset="0"/>
              </a:rPr>
            </a:br>
            <a:r>
              <a:rPr lang="es-MX" dirty="0" smtClean="0">
                <a:latin typeface="Arial" panose="020B0604020202020204" pitchFamily="34" charset="0"/>
                <a:cs typeface="Arial" panose="020B0604020202020204" pitchFamily="34" charset="0"/>
              </a:rPr>
              <a:t/>
            </a:r>
            <a:br>
              <a:rPr lang="es-MX" dirty="0" smtClean="0">
                <a:latin typeface="Arial" panose="020B0604020202020204" pitchFamily="34" charset="0"/>
                <a:cs typeface="Arial" panose="020B0604020202020204" pitchFamily="34" charset="0"/>
              </a:rPr>
            </a:br>
            <a:r>
              <a:rPr lang="es-MX" dirty="0">
                <a:latin typeface="Arial" panose="020B0604020202020204" pitchFamily="34" charset="0"/>
                <a:cs typeface="Arial" panose="020B0604020202020204" pitchFamily="34" charset="0"/>
              </a:rPr>
              <a:t>DIR - Presenta la lista del contenido de un directorio, en su totalidad o de manera selectiva. </a:t>
            </a:r>
            <a:r>
              <a:rPr lang="es-MX" dirty="0" smtClean="0">
                <a:latin typeface="Arial" panose="020B0604020202020204" pitchFamily="34" charset="0"/>
                <a:cs typeface="Arial" panose="020B0604020202020204" pitchFamily="34" charset="0"/>
              </a:rPr>
              <a:t/>
            </a:r>
            <a:br>
              <a:rPr lang="es-MX" dirty="0" smtClean="0">
                <a:latin typeface="Arial" panose="020B0604020202020204" pitchFamily="34" charset="0"/>
                <a:cs typeface="Arial" panose="020B0604020202020204" pitchFamily="34" charset="0"/>
              </a:rPr>
            </a:br>
            <a:r>
              <a:rPr lang="es-MX" dirty="0" smtClean="0">
                <a:latin typeface="Arial" panose="020B0604020202020204" pitchFamily="34" charset="0"/>
                <a:cs typeface="Arial" panose="020B0604020202020204" pitchFamily="34" charset="0"/>
              </a:rPr>
              <a:t/>
            </a:r>
            <a:br>
              <a:rPr lang="es-MX" dirty="0" smtClean="0">
                <a:latin typeface="Arial" panose="020B0604020202020204" pitchFamily="34" charset="0"/>
                <a:cs typeface="Arial" panose="020B0604020202020204" pitchFamily="34" charset="0"/>
              </a:rPr>
            </a:br>
            <a:r>
              <a:rPr lang="es-MX" dirty="0">
                <a:latin typeface="Arial" panose="020B0604020202020204" pitchFamily="34" charset="0"/>
                <a:cs typeface="Arial" panose="020B0604020202020204" pitchFamily="34" charset="0"/>
              </a:rPr>
              <a:t>EDIT - Editor que reemplaza a </a:t>
            </a:r>
            <a:r>
              <a:rPr lang="es-MX" dirty="0" err="1">
                <a:latin typeface="Arial" panose="020B0604020202020204" pitchFamily="34" charset="0"/>
                <a:cs typeface="Arial" panose="020B0604020202020204" pitchFamily="34" charset="0"/>
              </a:rPr>
              <a:t>Edlin</a:t>
            </a:r>
            <a:r>
              <a:rPr lang="es-MX" dirty="0">
                <a:latin typeface="Arial" panose="020B0604020202020204" pitchFamily="34" charset="0"/>
                <a:cs typeface="Arial" panose="020B0604020202020204" pitchFamily="34" charset="0"/>
              </a:rPr>
              <a:t> desde el DOS.5. Se usará esencialmente para modificar pequeños archivos de texto, empezando por los llamados "archivos de sistema", que son el CONFIG.SYS y el AUTOEXEC.BAT. </a:t>
            </a:r>
            <a:r>
              <a:rPr lang="es-MX" dirty="0" smtClean="0">
                <a:latin typeface="Arial" panose="020B0604020202020204" pitchFamily="34" charset="0"/>
                <a:cs typeface="Arial" panose="020B0604020202020204" pitchFamily="34" charset="0"/>
              </a:rPr>
              <a:t/>
            </a:r>
            <a:br>
              <a:rPr lang="es-MX" dirty="0" smtClean="0">
                <a:latin typeface="Arial" panose="020B0604020202020204" pitchFamily="34" charset="0"/>
                <a:cs typeface="Arial" panose="020B0604020202020204" pitchFamily="34" charset="0"/>
              </a:rPr>
            </a:br>
            <a:r>
              <a:rPr lang="es-MX" dirty="0" smtClean="0">
                <a:latin typeface="Arial" panose="020B0604020202020204" pitchFamily="34" charset="0"/>
                <a:cs typeface="Arial" panose="020B0604020202020204" pitchFamily="34" charset="0"/>
              </a:rPr>
              <a:t/>
            </a:r>
            <a:br>
              <a:rPr lang="es-MX" dirty="0" smtClean="0">
                <a:latin typeface="Arial" panose="020B0604020202020204" pitchFamily="34" charset="0"/>
                <a:cs typeface="Arial" panose="020B0604020202020204" pitchFamily="34" charset="0"/>
              </a:rPr>
            </a:br>
            <a:r>
              <a:rPr lang="es-MX" dirty="0">
                <a:latin typeface="Arial" panose="020B0604020202020204" pitchFamily="34" charset="0"/>
                <a:cs typeface="Arial" panose="020B0604020202020204" pitchFamily="34" charset="0"/>
              </a:rPr>
              <a:t>FDISK - Instala un disco duro, crea, muestra en pantalla o suprime particiones. </a:t>
            </a:r>
            <a:r>
              <a:rPr lang="es-MX" dirty="0" smtClean="0">
                <a:latin typeface="Arial" panose="020B0604020202020204" pitchFamily="34" charset="0"/>
                <a:cs typeface="Arial" panose="020B0604020202020204" pitchFamily="34" charset="0"/>
              </a:rPr>
              <a:t/>
            </a:r>
            <a:br>
              <a:rPr lang="es-MX" dirty="0" smtClean="0">
                <a:latin typeface="Arial" panose="020B0604020202020204" pitchFamily="34" charset="0"/>
                <a:cs typeface="Arial" panose="020B0604020202020204" pitchFamily="34" charset="0"/>
              </a:rPr>
            </a:br>
            <a:r>
              <a:rPr lang="es-MX" dirty="0" smtClean="0">
                <a:latin typeface="Arial" panose="020B0604020202020204" pitchFamily="34" charset="0"/>
                <a:cs typeface="Arial" panose="020B0604020202020204" pitchFamily="34" charset="0"/>
              </a:rPr>
              <a:t/>
            </a:r>
            <a:br>
              <a:rPr lang="es-MX" dirty="0" smtClean="0">
                <a:latin typeface="Arial" panose="020B0604020202020204" pitchFamily="34" charset="0"/>
                <a:cs typeface="Arial" panose="020B0604020202020204" pitchFamily="34" charset="0"/>
              </a:rPr>
            </a:br>
            <a:r>
              <a:rPr lang="es-MX" dirty="0">
                <a:latin typeface="Arial" panose="020B0604020202020204" pitchFamily="34" charset="0"/>
                <a:cs typeface="Arial" panose="020B0604020202020204" pitchFamily="34" charset="0"/>
              </a:rPr>
              <a:t>FORMAT - Formatea el disco destinatario marcando y eliminando los sectores defectuosos, inicializando el directorio y la tabla de asignación de los archivos (FAT), y cargando el programa de inicio. </a:t>
            </a:r>
            <a:r>
              <a:rPr lang="es-MX" dirty="0" smtClean="0">
                <a:latin typeface="Arial" panose="020B0604020202020204" pitchFamily="34" charset="0"/>
                <a:cs typeface="Arial" panose="020B0604020202020204" pitchFamily="34" charset="0"/>
              </a:rPr>
              <a:t/>
            </a:r>
            <a:br>
              <a:rPr lang="es-MX" dirty="0" smtClean="0">
                <a:latin typeface="Arial" panose="020B0604020202020204" pitchFamily="34" charset="0"/>
                <a:cs typeface="Arial" panose="020B0604020202020204" pitchFamily="34" charset="0"/>
              </a:rPr>
            </a:br>
            <a:r>
              <a:rPr lang="es-MX" dirty="0" smtClean="0">
                <a:latin typeface="Arial" panose="020B0604020202020204" pitchFamily="34" charset="0"/>
                <a:cs typeface="Arial" panose="020B0604020202020204" pitchFamily="34" charset="0"/>
              </a:rPr>
              <a:t/>
            </a:r>
            <a:br>
              <a:rPr lang="es-MX" dirty="0" smtClean="0">
                <a:latin typeface="Arial" panose="020B0604020202020204" pitchFamily="34" charset="0"/>
                <a:cs typeface="Arial" panose="020B0604020202020204" pitchFamily="34" charset="0"/>
              </a:rPr>
            </a:br>
            <a:r>
              <a:rPr lang="es-MX" dirty="0">
                <a:latin typeface="Arial" panose="020B0604020202020204" pitchFamily="34" charset="0"/>
                <a:cs typeface="Arial" panose="020B0604020202020204" pitchFamily="34" charset="0"/>
              </a:rPr>
              <a:t>INSTALL O INSTALAR- Carga los programas residentes, a través del </a:t>
            </a:r>
            <a:r>
              <a:rPr lang="es-MX" dirty="0" err="1">
                <a:latin typeface="Arial" panose="020B0604020202020204" pitchFamily="34" charset="0"/>
                <a:cs typeface="Arial" panose="020B0604020202020204" pitchFamily="34" charset="0"/>
              </a:rPr>
              <a:t>Config.Sys</a:t>
            </a:r>
            <a:r>
              <a:rPr lang="es-MX" dirty="0">
                <a:latin typeface="Arial" panose="020B0604020202020204" pitchFamily="34" charset="0"/>
                <a:cs typeface="Arial" panose="020B0604020202020204" pitchFamily="34" charset="0"/>
              </a:rPr>
              <a:t>. </a:t>
            </a:r>
            <a:r>
              <a:rPr lang="es-MX" dirty="0" smtClean="0">
                <a:latin typeface="Arial" panose="020B0604020202020204" pitchFamily="34" charset="0"/>
                <a:cs typeface="Arial" panose="020B0604020202020204" pitchFamily="34" charset="0"/>
              </a:rPr>
              <a:t/>
            </a:r>
            <a:br>
              <a:rPr lang="es-MX" dirty="0" smtClean="0">
                <a:latin typeface="Arial" panose="020B0604020202020204" pitchFamily="34" charset="0"/>
                <a:cs typeface="Arial" panose="020B0604020202020204" pitchFamily="34" charset="0"/>
              </a:rPr>
            </a:br>
            <a:r>
              <a:rPr lang="es-MX" dirty="0" smtClean="0">
                <a:latin typeface="Arial" panose="020B0604020202020204" pitchFamily="34" charset="0"/>
                <a:cs typeface="Arial" panose="020B0604020202020204" pitchFamily="34" charset="0"/>
              </a:rPr>
              <a:t/>
            </a:r>
            <a:br>
              <a:rPr lang="es-MX" dirty="0" smtClean="0">
                <a:latin typeface="Arial" panose="020B0604020202020204" pitchFamily="34" charset="0"/>
                <a:cs typeface="Arial" panose="020B0604020202020204" pitchFamily="34" charset="0"/>
              </a:rPr>
            </a:br>
            <a:r>
              <a:rPr lang="es-MX" dirty="0">
                <a:latin typeface="Arial" panose="020B0604020202020204" pitchFamily="34" charset="0"/>
                <a:cs typeface="Arial" panose="020B0604020202020204" pitchFamily="34" charset="0"/>
              </a:rPr>
              <a:t>MD - Crea un directorio. Otro nombre de este comando: MKDIR, por "</a:t>
            </a:r>
            <a:r>
              <a:rPr lang="es-MX" dirty="0" err="1">
                <a:latin typeface="Arial" panose="020B0604020202020204" pitchFamily="34" charset="0"/>
                <a:cs typeface="Arial" panose="020B0604020202020204" pitchFamily="34" charset="0"/>
              </a:rPr>
              <a:t>Make</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Directory</a:t>
            </a:r>
            <a:r>
              <a:rPr lang="es-MX" dirty="0">
                <a:latin typeface="Arial" panose="020B0604020202020204" pitchFamily="34" charset="0"/>
                <a:cs typeface="Arial" panose="020B0604020202020204" pitchFamily="34" charset="0"/>
              </a:rPr>
              <a:t>", creación de un directorio. </a:t>
            </a:r>
            <a:r>
              <a:rPr lang="es-MX" dirty="0" smtClean="0">
                <a:latin typeface="Arial" panose="020B0604020202020204" pitchFamily="34" charset="0"/>
                <a:cs typeface="Arial" panose="020B0604020202020204" pitchFamily="34" charset="0"/>
              </a:rPr>
              <a:t/>
            </a:r>
            <a:br>
              <a:rPr lang="es-MX" dirty="0" smtClean="0">
                <a:latin typeface="Arial" panose="020B0604020202020204" pitchFamily="34" charset="0"/>
                <a:cs typeface="Arial" panose="020B0604020202020204" pitchFamily="34" charset="0"/>
              </a:rPr>
            </a:br>
            <a:r>
              <a:rPr lang="es-MX" dirty="0" smtClean="0">
                <a:latin typeface="Arial" panose="020B0604020202020204" pitchFamily="34" charset="0"/>
                <a:cs typeface="Arial" panose="020B0604020202020204" pitchFamily="34" charset="0"/>
              </a:rPr>
              <a:t/>
            </a:r>
            <a:br>
              <a:rPr lang="es-MX" dirty="0" smtClean="0">
                <a:latin typeface="Arial" panose="020B0604020202020204" pitchFamily="34" charset="0"/>
                <a:cs typeface="Arial" panose="020B0604020202020204" pitchFamily="34" charset="0"/>
              </a:rPr>
            </a:br>
            <a:r>
              <a:rPr lang="es-MX" dirty="0">
                <a:latin typeface="Arial" panose="020B0604020202020204" pitchFamily="34" charset="0"/>
                <a:cs typeface="Arial" panose="020B0604020202020204" pitchFamily="34" charset="0"/>
              </a:rPr>
              <a:t>MSCDEX - Acceso a los CD-ROM. A partir del DOS 6. </a:t>
            </a:r>
            <a:r>
              <a:rPr lang="es-MX" dirty="0" smtClean="0">
                <a:latin typeface="Arial" panose="020B0604020202020204" pitchFamily="34" charset="0"/>
                <a:cs typeface="Arial" panose="020B0604020202020204" pitchFamily="34" charset="0"/>
              </a:rPr>
              <a:t/>
            </a:r>
            <a:br>
              <a:rPr lang="es-MX" dirty="0" smtClean="0">
                <a:latin typeface="Arial" panose="020B0604020202020204" pitchFamily="34" charset="0"/>
                <a:cs typeface="Arial" panose="020B0604020202020204" pitchFamily="34" charset="0"/>
              </a:rPr>
            </a:b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0834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0" y="1340768"/>
            <a:ext cx="9144000" cy="5517232"/>
          </a:xfrm>
        </p:spPr>
        <p:txBody>
          <a:bodyPr>
            <a:normAutofit fontScale="47500" lnSpcReduction="20000"/>
          </a:bodyPr>
          <a:lstStyle/>
          <a:p>
            <a:pPr marL="0" indent="0">
              <a:buNone/>
            </a:pPr>
            <a:endParaRPr lang="es-MX" dirty="0">
              <a:latin typeface="Arial" panose="020B0604020202020204" pitchFamily="34" charset="0"/>
              <a:cs typeface="Arial" panose="020B0604020202020204" pitchFamily="34" charset="0"/>
            </a:endParaRPr>
          </a:p>
          <a:p>
            <a:pPr marL="0" indent="0">
              <a:buNone/>
            </a:pPr>
            <a:r>
              <a:rPr lang="es-MX" dirty="0" smtClean="0">
                <a:latin typeface="Arial" panose="020B0604020202020204" pitchFamily="34" charset="0"/>
                <a:cs typeface="Arial" panose="020B0604020202020204" pitchFamily="34" charset="0"/>
              </a:rPr>
              <a:t>SCANDISK - Herramienta de verificación y reparación de los discos duros, pero sólo a partir de la versión 6.2. </a:t>
            </a:r>
            <a:br>
              <a:rPr lang="es-MX" dirty="0" smtClean="0">
                <a:latin typeface="Arial" panose="020B0604020202020204" pitchFamily="34" charset="0"/>
                <a:cs typeface="Arial" panose="020B0604020202020204" pitchFamily="34" charset="0"/>
              </a:rPr>
            </a:br>
            <a:r>
              <a:rPr lang="es-MX" dirty="0" smtClean="0">
                <a:latin typeface="Arial" panose="020B0604020202020204" pitchFamily="34" charset="0"/>
                <a:cs typeface="Arial" panose="020B0604020202020204" pitchFamily="34" charset="0"/>
              </a:rPr>
              <a:t/>
            </a:r>
            <a:br>
              <a:rPr lang="es-MX" dirty="0" smtClean="0">
                <a:latin typeface="Arial" panose="020B0604020202020204" pitchFamily="34" charset="0"/>
                <a:cs typeface="Arial" panose="020B0604020202020204" pitchFamily="34" charset="0"/>
              </a:rPr>
            </a:br>
            <a:r>
              <a:rPr lang="es-MX" dirty="0" smtClean="0">
                <a:latin typeface="Arial" panose="020B0604020202020204" pitchFamily="34" charset="0"/>
                <a:cs typeface="Arial" panose="020B0604020202020204" pitchFamily="34" charset="0"/>
              </a:rPr>
              <a:t>ANSI.SYS - Carga el código ANSI. Interviene en el </a:t>
            </a:r>
            <a:r>
              <a:rPr lang="es-MX" dirty="0" err="1" smtClean="0">
                <a:latin typeface="Arial" panose="020B0604020202020204" pitchFamily="34" charset="0"/>
                <a:cs typeface="Arial" panose="020B0604020202020204" pitchFamily="34" charset="0"/>
              </a:rPr>
              <a:t>Config.Sys</a:t>
            </a:r>
            <a:r>
              <a:rPr lang="es-MX" dirty="0" smtClean="0">
                <a:latin typeface="Arial" panose="020B0604020202020204" pitchFamily="34" charset="0"/>
                <a:cs typeface="Arial" panose="020B0604020202020204" pitchFamily="34" charset="0"/>
              </a:rPr>
              <a:t> mediante un </a:t>
            </a:r>
            <a:r>
              <a:rPr lang="es-MX" dirty="0" err="1" smtClean="0">
                <a:latin typeface="Arial" panose="020B0604020202020204" pitchFamily="34" charset="0"/>
                <a:cs typeface="Arial" panose="020B0604020202020204" pitchFamily="34" charset="0"/>
              </a:rPr>
              <a:t>Device</a:t>
            </a:r>
            <a:r>
              <a:rPr lang="es-MX" dirty="0" smtClean="0">
                <a:latin typeface="Arial" panose="020B0604020202020204" pitchFamily="34" charset="0"/>
                <a:cs typeface="Arial" panose="020B0604020202020204" pitchFamily="34" charset="0"/>
              </a:rPr>
              <a:t>= </a:t>
            </a:r>
            <a:br>
              <a:rPr lang="es-MX" dirty="0" smtClean="0">
                <a:latin typeface="Arial" panose="020B0604020202020204" pitchFamily="34" charset="0"/>
                <a:cs typeface="Arial" panose="020B0604020202020204" pitchFamily="34" charset="0"/>
              </a:rPr>
            </a:br>
            <a:r>
              <a:rPr lang="es-MX" dirty="0" smtClean="0">
                <a:latin typeface="Arial" panose="020B0604020202020204" pitchFamily="34" charset="0"/>
                <a:cs typeface="Arial" panose="020B0604020202020204" pitchFamily="34" charset="0"/>
              </a:rPr>
              <a:t/>
            </a:r>
            <a:br>
              <a:rPr lang="es-MX" dirty="0" smtClean="0">
                <a:latin typeface="Arial" panose="020B0604020202020204" pitchFamily="34" charset="0"/>
                <a:cs typeface="Arial" panose="020B0604020202020204" pitchFamily="34" charset="0"/>
              </a:rPr>
            </a:br>
            <a:r>
              <a:rPr lang="es-MX" dirty="0" smtClean="0">
                <a:latin typeface="Arial" panose="020B0604020202020204" pitchFamily="34" charset="0"/>
                <a:cs typeface="Arial" panose="020B0604020202020204" pitchFamily="34" charset="0"/>
              </a:rPr>
              <a:t>APPEND - Indica al sistema en qué directorios debe buscar los archivos de datos o de comandos. Este comando es relativamente reciente en el DOS y complementa al comando PATH, que sólo se ocupa de archivos de comandos. </a:t>
            </a:r>
            <a:br>
              <a:rPr lang="es-MX" dirty="0" smtClean="0">
                <a:latin typeface="Arial" panose="020B0604020202020204" pitchFamily="34" charset="0"/>
                <a:cs typeface="Arial" panose="020B0604020202020204" pitchFamily="34" charset="0"/>
              </a:rPr>
            </a:br>
            <a:r>
              <a:rPr lang="es-MX" dirty="0" smtClean="0">
                <a:latin typeface="Arial" panose="020B0604020202020204" pitchFamily="34" charset="0"/>
                <a:cs typeface="Arial" panose="020B0604020202020204" pitchFamily="34" charset="0"/>
              </a:rPr>
              <a:t/>
            </a:r>
            <a:br>
              <a:rPr lang="es-MX" dirty="0" smtClean="0">
                <a:latin typeface="Arial" panose="020B0604020202020204" pitchFamily="34" charset="0"/>
                <a:cs typeface="Arial" panose="020B0604020202020204" pitchFamily="34" charset="0"/>
              </a:rPr>
            </a:br>
            <a:r>
              <a:rPr lang="es-MX" dirty="0" smtClean="0">
                <a:latin typeface="Arial" panose="020B0604020202020204" pitchFamily="34" charset="0"/>
                <a:cs typeface="Arial" panose="020B0604020202020204" pitchFamily="34" charset="0"/>
              </a:rPr>
              <a:t>ASSIGN - Envía el comando direccionado en un disco hacia otro disco; este último reemplaza al primero. Ya no existe en el DOS 6. </a:t>
            </a:r>
            <a:br>
              <a:rPr lang="es-MX" dirty="0" smtClean="0">
                <a:latin typeface="Arial" panose="020B0604020202020204" pitchFamily="34" charset="0"/>
                <a:cs typeface="Arial" panose="020B0604020202020204" pitchFamily="34" charset="0"/>
              </a:rPr>
            </a:br>
            <a:r>
              <a:rPr lang="es-MX" dirty="0" smtClean="0">
                <a:latin typeface="Arial" panose="020B0604020202020204" pitchFamily="34" charset="0"/>
                <a:cs typeface="Arial" panose="020B0604020202020204" pitchFamily="34" charset="0"/>
              </a:rPr>
              <a:t/>
            </a:r>
            <a:br>
              <a:rPr lang="es-MX" dirty="0" smtClean="0">
                <a:latin typeface="Arial" panose="020B0604020202020204" pitchFamily="34" charset="0"/>
                <a:cs typeface="Arial" panose="020B0604020202020204" pitchFamily="34" charset="0"/>
              </a:rPr>
            </a:br>
            <a:r>
              <a:rPr lang="es-MX" dirty="0" smtClean="0">
                <a:latin typeface="Arial" panose="020B0604020202020204" pitchFamily="34" charset="0"/>
                <a:cs typeface="Arial" panose="020B0604020202020204" pitchFamily="34" charset="0"/>
              </a:rPr>
              <a:t>BACKUP - Realiza una copia de seguridad de los archivos de un disco en uno 0 varios discos, mostrando mientras tanto su nombre en pantalla. La restauración de los archivos se hace con la orden de sentido contrario, RESTORE. El </a:t>
            </a:r>
            <a:r>
              <a:rPr lang="es-MX" dirty="0" err="1" smtClean="0">
                <a:latin typeface="Arial" panose="020B0604020202020204" pitchFamily="34" charset="0"/>
                <a:cs typeface="Arial" panose="020B0604020202020204" pitchFamily="34" charset="0"/>
              </a:rPr>
              <a:t>Backup</a:t>
            </a:r>
            <a:r>
              <a:rPr lang="es-MX" dirty="0" smtClean="0">
                <a:latin typeface="Arial" panose="020B0604020202020204" pitchFamily="34" charset="0"/>
                <a:cs typeface="Arial" panose="020B0604020202020204" pitchFamily="34" charset="0"/>
              </a:rPr>
              <a:t> ya no existe en el DOS 6, lo cual es una bendición porque este comando era uno de los más difíciles de manejar. </a:t>
            </a:r>
            <a:br>
              <a:rPr lang="es-MX" dirty="0" smtClean="0">
                <a:latin typeface="Arial" panose="020B0604020202020204" pitchFamily="34" charset="0"/>
                <a:cs typeface="Arial" panose="020B0604020202020204" pitchFamily="34" charset="0"/>
              </a:rPr>
            </a:br>
            <a:r>
              <a:rPr lang="es-MX" dirty="0" smtClean="0">
                <a:latin typeface="Arial" panose="020B0604020202020204" pitchFamily="34" charset="0"/>
                <a:cs typeface="Arial" panose="020B0604020202020204" pitchFamily="34" charset="0"/>
              </a:rPr>
              <a:t/>
            </a:r>
            <a:br>
              <a:rPr lang="es-MX" dirty="0" smtClean="0">
                <a:latin typeface="Arial" panose="020B0604020202020204" pitchFamily="34" charset="0"/>
                <a:cs typeface="Arial" panose="020B0604020202020204" pitchFamily="34" charset="0"/>
              </a:rPr>
            </a:br>
            <a:r>
              <a:rPr lang="es-MX" dirty="0" smtClean="0">
                <a:latin typeface="Arial" panose="020B0604020202020204" pitchFamily="34" charset="0"/>
                <a:cs typeface="Arial" panose="020B0604020202020204" pitchFamily="34" charset="0"/>
              </a:rPr>
              <a:t>BASIC - Llama al lenguaje Basic IBM en los DOS IBM. Se trata del lenguaje de programación más simple que existe. </a:t>
            </a:r>
            <a:br>
              <a:rPr lang="es-MX" dirty="0" smtClean="0">
                <a:latin typeface="Arial" panose="020B0604020202020204" pitchFamily="34" charset="0"/>
                <a:cs typeface="Arial" panose="020B0604020202020204" pitchFamily="34" charset="0"/>
              </a:rPr>
            </a:br>
            <a:r>
              <a:rPr lang="es-MX" dirty="0" smtClean="0">
                <a:latin typeface="Arial" panose="020B0604020202020204" pitchFamily="34" charset="0"/>
                <a:cs typeface="Arial" panose="020B0604020202020204" pitchFamily="34" charset="0"/>
              </a:rPr>
              <a:t/>
            </a:r>
            <a:br>
              <a:rPr lang="es-MX" dirty="0" smtClean="0">
                <a:latin typeface="Arial" panose="020B0604020202020204" pitchFamily="34" charset="0"/>
                <a:cs typeface="Arial" panose="020B0604020202020204" pitchFamily="34" charset="0"/>
              </a:rPr>
            </a:br>
            <a:r>
              <a:rPr lang="es-MX" dirty="0" smtClean="0">
                <a:latin typeface="Arial" panose="020B0604020202020204" pitchFamily="34" charset="0"/>
                <a:cs typeface="Arial" panose="020B0604020202020204" pitchFamily="34" charset="0"/>
              </a:rPr>
              <a:t>BAT - Extensión específica para el nombre de los archivos de procedimientos, que disponen de toda una gama de comandos propios. Uno de los más conocidos es el archivo AUTOEXEC.BAT, que se ejecuta automáticamente cuando usted pone su computadora en funcionamiento. </a:t>
            </a:r>
            <a:br>
              <a:rPr lang="es-MX" dirty="0" smtClean="0">
                <a:latin typeface="Arial" panose="020B0604020202020204" pitchFamily="34" charset="0"/>
                <a:cs typeface="Arial" panose="020B0604020202020204" pitchFamily="34" charset="0"/>
              </a:rPr>
            </a:b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2571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0" y="1340768"/>
            <a:ext cx="9144000" cy="5517232"/>
          </a:xfrm>
        </p:spPr>
        <p:txBody>
          <a:bodyPr>
            <a:normAutofit fontScale="70000" lnSpcReduction="20000"/>
          </a:bodyPr>
          <a:lstStyle/>
          <a:p>
            <a:pPr marL="0" indent="0">
              <a:buNone/>
            </a:pPr>
            <a:r>
              <a:rPr lang="es-MX" dirty="0" smtClean="0">
                <a:latin typeface="Arial" panose="020B0604020202020204" pitchFamily="34" charset="0"/>
                <a:cs typeface="Arial" panose="020B0604020202020204" pitchFamily="34" charset="0"/>
              </a:rPr>
              <a:t/>
            </a:r>
            <a:br>
              <a:rPr lang="es-MX" dirty="0" smtClean="0">
                <a:latin typeface="Arial" panose="020B0604020202020204" pitchFamily="34" charset="0"/>
                <a:cs typeface="Arial" panose="020B0604020202020204" pitchFamily="34" charset="0"/>
              </a:rPr>
            </a:br>
            <a:r>
              <a:rPr lang="es-MX" dirty="0" smtClean="0">
                <a:latin typeface="Arial" panose="020B0604020202020204" pitchFamily="34" charset="0"/>
                <a:cs typeface="Arial" panose="020B0604020202020204" pitchFamily="34" charset="0"/>
              </a:rPr>
              <a:t>BREAK - Activa o desactiva la posibilidad de realizar una interrupción con Con*trol + Pausa, que permite salir de una secuencia. </a:t>
            </a:r>
            <a:br>
              <a:rPr lang="es-MX" dirty="0" smtClean="0">
                <a:latin typeface="Arial" panose="020B0604020202020204" pitchFamily="34" charset="0"/>
                <a:cs typeface="Arial" panose="020B0604020202020204" pitchFamily="34" charset="0"/>
              </a:rPr>
            </a:br>
            <a:r>
              <a:rPr lang="es-MX" dirty="0" smtClean="0">
                <a:latin typeface="Arial" panose="020B0604020202020204" pitchFamily="34" charset="0"/>
                <a:cs typeface="Arial" panose="020B0604020202020204" pitchFamily="34" charset="0"/>
              </a:rPr>
              <a:t/>
            </a:r>
            <a:br>
              <a:rPr lang="es-MX" dirty="0" smtClean="0">
                <a:latin typeface="Arial" panose="020B0604020202020204" pitchFamily="34" charset="0"/>
                <a:cs typeface="Arial" panose="020B0604020202020204" pitchFamily="34" charset="0"/>
              </a:rPr>
            </a:br>
            <a:r>
              <a:rPr lang="es-MX" dirty="0" smtClean="0">
                <a:latin typeface="Arial" panose="020B0604020202020204" pitchFamily="34" charset="0"/>
                <a:cs typeface="Arial" panose="020B0604020202020204" pitchFamily="34" charset="0"/>
              </a:rPr>
              <a:t>BUFFERS - Comando para el config.sys que determina la capacidad del búfer para el disco. </a:t>
            </a:r>
            <a:br>
              <a:rPr lang="es-MX" dirty="0" smtClean="0">
                <a:latin typeface="Arial" panose="020B0604020202020204" pitchFamily="34" charset="0"/>
                <a:cs typeface="Arial" panose="020B0604020202020204" pitchFamily="34" charset="0"/>
              </a:rPr>
            </a:br>
            <a:r>
              <a:rPr lang="es-MX" dirty="0" smtClean="0">
                <a:latin typeface="Arial" panose="020B0604020202020204" pitchFamily="34" charset="0"/>
                <a:cs typeface="Arial" panose="020B0604020202020204" pitchFamily="34" charset="0"/>
              </a:rPr>
              <a:t/>
            </a:r>
            <a:br>
              <a:rPr lang="es-MX" dirty="0" smtClean="0">
                <a:latin typeface="Arial" panose="020B0604020202020204" pitchFamily="34" charset="0"/>
                <a:cs typeface="Arial" panose="020B0604020202020204" pitchFamily="34" charset="0"/>
              </a:rPr>
            </a:br>
            <a:r>
              <a:rPr lang="es-MX" dirty="0" smtClean="0">
                <a:latin typeface="Arial" panose="020B0604020202020204" pitchFamily="34" charset="0"/>
                <a:cs typeface="Arial" panose="020B0604020202020204" pitchFamily="34" charset="0"/>
              </a:rPr>
              <a:t>CALL - En un archivo .</a:t>
            </a:r>
            <a:r>
              <a:rPr lang="es-MX" dirty="0" err="1" smtClean="0">
                <a:latin typeface="Arial" panose="020B0604020202020204" pitchFamily="34" charset="0"/>
                <a:cs typeface="Arial" panose="020B0604020202020204" pitchFamily="34" charset="0"/>
              </a:rPr>
              <a:t>bat</a:t>
            </a:r>
            <a:r>
              <a:rPr lang="es-MX" dirty="0" smtClean="0">
                <a:latin typeface="Arial" panose="020B0604020202020204" pitchFamily="34" charset="0"/>
                <a:cs typeface="Arial" panose="020B0604020202020204" pitchFamily="34" charset="0"/>
              </a:rPr>
              <a:t>, llama a otro .</a:t>
            </a:r>
            <a:r>
              <a:rPr lang="es-MX" dirty="0" err="1" smtClean="0">
                <a:latin typeface="Arial" panose="020B0604020202020204" pitchFamily="34" charset="0"/>
                <a:cs typeface="Arial" panose="020B0604020202020204" pitchFamily="34" charset="0"/>
              </a:rPr>
              <a:t>bat</a:t>
            </a:r>
            <a:r>
              <a:rPr lang="es-MX" dirty="0" smtClean="0">
                <a:latin typeface="Arial" panose="020B0604020202020204" pitchFamily="34" charset="0"/>
                <a:cs typeface="Arial" panose="020B0604020202020204" pitchFamily="34" charset="0"/>
              </a:rPr>
              <a:t> como un subprograma.</a:t>
            </a:r>
          </a:p>
          <a:p>
            <a:pPr marL="0" indent="0">
              <a:buNone/>
            </a:pPr>
            <a:r>
              <a:rPr lang="es-MX" dirty="0" smtClean="0">
                <a:latin typeface="Arial" panose="020B0604020202020204" pitchFamily="34" charset="0"/>
                <a:cs typeface="Arial" panose="020B0604020202020204" pitchFamily="34" charset="0"/>
              </a:rPr>
              <a:t> </a:t>
            </a:r>
            <a:endParaRPr lang="es-MX" dirty="0"/>
          </a:p>
          <a:p>
            <a:pPr marL="0" indent="0">
              <a:buNone/>
            </a:pPr>
            <a:r>
              <a:rPr lang="es-MX" dirty="0" smtClean="0">
                <a:latin typeface="Arial" panose="020B0604020202020204" pitchFamily="34" charset="0"/>
                <a:cs typeface="Arial" panose="020B0604020202020204" pitchFamily="34" charset="0"/>
              </a:rPr>
              <a:t>CD - Cambio de directorio; su nombre completo es CHDIR. </a:t>
            </a:r>
          </a:p>
          <a:p>
            <a:endParaRPr lang="es-MX" dirty="0" smtClean="0">
              <a:latin typeface="Arial" panose="020B0604020202020204" pitchFamily="34" charset="0"/>
              <a:cs typeface="Arial" panose="020B0604020202020204" pitchFamily="34" charset="0"/>
            </a:endParaRPr>
          </a:p>
          <a:p>
            <a:pPr marL="0" indent="0">
              <a:buNone/>
            </a:pPr>
            <a:r>
              <a:rPr lang="es-MX" dirty="0"/>
              <a:t>CHCP - Selección de las tablas de códigos. </a:t>
            </a:r>
            <a:r>
              <a:rPr lang="es-MX" dirty="0" smtClean="0"/>
              <a:t/>
            </a:r>
            <a:br>
              <a:rPr lang="es-MX" dirty="0" smtClean="0"/>
            </a:br>
            <a:r>
              <a:rPr lang="es-MX" dirty="0" smtClean="0"/>
              <a:t/>
            </a:r>
            <a:br>
              <a:rPr lang="es-MX" dirty="0" smtClean="0"/>
            </a:br>
            <a:r>
              <a:rPr lang="es-MX" dirty="0"/>
              <a:t>CHDIR - Cambio de directorio, cuyo nombre abreviado es CD. Adopte CD en </a:t>
            </a:r>
            <a:r>
              <a:rPr lang="es-MX" dirty="0" err="1"/>
              <a:t>lu</a:t>
            </a:r>
            <a:r>
              <a:rPr lang="es-MX" dirty="0"/>
              <a:t>*gar de CHDIR si quiere evitar presionar tres teclas en el teclado. </a:t>
            </a:r>
            <a:r>
              <a:rPr lang="es-MX" dirty="0" smtClean="0"/>
              <a:t/>
            </a:r>
            <a:br>
              <a:rPr lang="es-MX" dirty="0" smtClean="0"/>
            </a:br>
            <a:r>
              <a:rPr lang="es-MX" dirty="0" smtClean="0"/>
              <a:t/>
            </a:r>
            <a:br>
              <a:rPr lang="es-MX" dirty="0" smtClean="0"/>
            </a:br>
            <a:endParaRPr lang="es-MX" dirty="0"/>
          </a:p>
        </p:txBody>
      </p:sp>
    </p:spTree>
    <p:extLst>
      <p:ext uri="{BB962C8B-B14F-4D97-AF65-F5344CB8AC3E}">
        <p14:creationId xmlns:p14="http://schemas.microsoft.com/office/powerpoint/2010/main" val="1418295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1143000"/>
          </a:xfrm>
        </p:spPr>
        <p:txBody>
          <a:bodyPr/>
          <a:lstStyle/>
          <a:p>
            <a:endParaRPr lang="es-MX"/>
          </a:p>
        </p:txBody>
      </p:sp>
      <p:sp>
        <p:nvSpPr>
          <p:cNvPr id="3" name="2 Marcador de contenido"/>
          <p:cNvSpPr>
            <a:spLocks noGrp="1"/>
          </p:cNvSpPr>
          <p:nvPr>
            <p:ph idx="1"/>
          </p:nvPr>
        </p:nvSpPr>
        <p:spPr>
          <a:xfrm>
            <a:off x="0" y="1340768"/>
            <a:ext cx="9144000" cy="5517232"/>
          </a:xfrm>
        </p:spPr>
        <p:txBody>
          <a:bodyPr>
            <a:normAutofit fontScale="47500" lnSpcReduction="20000"/>
          </a:bodyPr>
          <a:lstStyle/>
          <a:p>
            <a:pPr marL="0" indent="0">
              <a:buNone/>
            </a:pPr>
            <a:r>
              <a:rPr lang="es-MX" dirty="0" smtClean="0"/>
              <a:t>CHKDSK - Controla un disco y provee información sobre su capacidad, su estado, los directorios, los archivos, la FAT, etc. Ha sido reemplazado por SCANDISK en los DOS 6.2.</a:t>
            </a:r>
            <a:br>
              <a:rPr lang="es-MX" dirty="0" smtClean="0"/>
            </a:br>
            <a:r>
              <a:rPr lang="es-MX" dirty="0" smtClean="0"/>
              <a:t/>
            </a:r>
            <a:br>
              <a:rPr lang="es-MX" dirty="0" smtClean="0"/>
            </a:br>
            <a:r>
              <a:rPr lang="es-MX" dirty="0" smtClean="0"/>
              <a:t>CHKSTATE.SYS - Una novedad del DOS 6. Usado por el programa </a:t>
            </a:r>
            <a:r>
              <a:rPr lang="es-MX" dirty="0" err="1" smtClean="0"/>
              <a:t>MemMaker</a:t>
            </a:r>
            <a:r>
              <a:rPr lang="es-MX" dirty="0" smtClean="0"/>
              <a:t> para optimizar la memoria. </a:t>
            </a:r>
            <a:br>
              <a:rPr lang="es-MX" dirty="0" smtClean="0"/>
            </a:br>
            <a:r>
              <a:rPr lang="es-MX" dirty="0" smtClean="0"/>
              <a:t/>
            </a:r>
            <a:br>
              <a:rPr lang="es-MX" dirty="0" smtClean="0"/>
            </a:br>
            <a:r>
              <a:rPr lang="es-MX" dirty="0" smtClean="0"/>
              <a:t>CHOICE - Una novedad del DOS. 6. Le pide al usuario que efectúe una selección en una secuencia «</a:t>
            </a:r>
            <a:r>
              <a:rPr lang="es-MX" dirty="0" err="1" smtClean="0"/>
              <a:t>batch</a:t>
            </a:r>
            <a:r>
              <a:rPr lang="es-MX" dirty="0" smtClean="0"/>
              <a:t>». </a:t>
            </a:r>
            <a:br>
              <a:rPr lang="es-MX" dirty="0" smtClean="0"/>
            </a:br>
            <a:r>
              <a:rPr lang="es-MX" dirty="0" smtClean="0"/>
              <a:t/>
            </a:r>
            <a:br>
              <a:rPr lang="es-MX" dirty="0" smtClean="0"/>
            </a:br>
            <a:r>
              <a:rPr lang="es-MX" dirty="0" smtClean="0"/>
              <a:t>CLS - Simplemente borra la pantalla, sin cambiar ninguna otra cosa. Es un coman*do pequeño e interesante que conviene recordar. </a:t>
            </a:r>
            <a:br>
              <a:rPr lang="es-MX" dirty="0" smtClean="0"/>
            </a:br>
            <a:r>
              <a:rPr lang="es-MX" dirty="0" smtClean="0"/>
              <a:t/>
            </a:r>
            <a:br>
              <a:rPr lang="es-MX" dirty="0" smtClean="0"/>
            </a:br>
            <a:r>
              <a:rPr lang="es-MX" dirty="0" smtClean="0"/>
              <a:t>COMMAND - Llama a un procesador secundario de comandos, o reinstala el procesador de comandos COMMAND.COM del DOS. </a:t>
            </a:r>
            <a:br>
              <a:rPr lang="es-MX" dirty="0" smtClean="0"/>
            </a:br>
            <a:r>
              <a:rPr lang="es-MX" dirty="0" smtClean="0"/>
              <a:t/>
            </a:r>
            <a:br>
              <a:rPr lang="es-MX" dirty="0" smtClean="0"/>
            </a:br>
            <a:r>
              <a:rPr lang="es-MX" dirty="0" smtClean="0"/>
              <a:t>CONFIG.SYS - Archivo de configuración que dispone de instrucciones propias. Este archivo se ejecuta automáticamente cada vez que se pone en funcionamiento la computadora. </a:t>
            </a:r>
            <a:br>
              <a:rPr lang="es-MX" dirty="0" smtClean="0"/>
            </a:br>
            <a:r>
              <a:rPr lang="es-MX" dirty="0" smtClean="0"/>
              <a:t/>
            </a:r>
            <a:br>
              <a:rPr lang="es-MX" dirty="0" smtClean="0"/>
            </a:br>
            <a:r>
              <a:rPr lang="es-MX" dirty="0" smtClean="0"/>
              <a:t>COUNTRY - Nacionaliza el sistema, adaptándolo al país. </a:t>
            </a:r>
            <a:br>
              <a:rPr lang="es-MX" dirty="0" smtClean="0"/>
            </a:br>
            <a:r>
              <a:rPr lang="es-MX" dirty="0" smtClean="0"/>
              <a:t/>
            </a:r>
            <a:br>
              <a:rPr lang="es-MX" dirty="0" smtClean="0"/>
            </a:br>
            <a:r>
              <a:rPr lang="es-MX" dirty="0" smtClean="0"/>
              <a:t>DATE - Muestra en pantalla y modifica la fecha utilizada por el sistema; la nueva, fecha introducida se graba en las memorias permanentes. </a:t>
            </a:r>
            <a:br>
              <a:rPr lang="es-MX" dirty="0" smtClean="0"/>
            </a:br>
            <a:r>
              <a:rPr lang="es-MX" dirty="0" smtClean="0"/>
              <a:t/>
            </a:r>
            <a:br>
              <a:rPr lang="es-MX" dirty="0" smtClean="0"/>
            </a:br>
            <a:r>
              <a:rPr lang="es-MX" dirty="0" smtClean="0"/>
              <a:t>DBLSPACE - Compacta el disco duro, duplicando aproximadamente su capacidad. La compresión puede variar normalmente de 1,7 a más de 10, según el tipo de archivo. Este comando ha sido reemplazado por DRIVESPACE a partir del DOS 6.22. </a:t>
            </a:r>
            <a:br>
              <a:rPr lang="es-MX" dirty="0" smtClean="0"/>
            </a:br>
            <a:r>
              <a:rPr lang="es-MX" dirty="0" smtClean="0"/>
              <a:t/>
            </a:r>
            <a:br>
              <a:rPr lang="es-MX" dirty="0" smtClean="0"/>
            </a:br>
            <a:r>
              <a:rPr lang="es-MX" dirty="0" smtClean="0"/>
              <a:t>DBLSPACE.SYS - Una novedad del DOS 6. Determina la posición final del archivo </a:t>
            </a:r>
            <a:endParaRPr lang="es-MX" dirty="0" smtClean="0">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55033566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TotalTime>
  <Words>667</Words>
  <Application>Microsoft Office PowerPoint</Application>
  <PresentationFormat>Presentación en pantalla (4:3)</PresentationFormat>
  <Paragraphs>101</Paragraphs>
  <Slides>29</Slides>
  <Notes>0</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Tema de Office</vt:lpstr>
      <vt:lpstr>INFORMATICA 1 </vt:lpstr>
      <vt:lpstr>VER CARPETAS OCULTAS DEL USB.</vt:lpstr>
      <vt:lpstr> ELIMINAR VIRUS. </vt:lpstr>
      <vt:lpstr>RASTREAR UNA  IP.</vt:lpstr>
      <vt:lpstr>RASTREAR UNA  IP.</vt:lpstr>
      <vt:lpstr>CONTORLADORES PARA CMD.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Como saber la  contraseña de Facebook </vt:lpstr>
      <vt:lpstr>VACUNAR UN USB</vt:lpstr>
      <vt:lpstr>Presentación de PowerPoint</vt:lpstr>
      <vt:lpstr>CREAR UNA VACUNA  USB</vt:lpstr>
      <vt:lpstr>CREAR UNA VACUNA  USB</vt:lpstr>
      <vt:lpstr>Presentación de PowerPoint</vt:lpstr>
      <vt:lpstr>BROMAS CON  VIRUS. </vt:lpstr>
      <vt:lpstr>BROMAS CON  VIRUS.</vt:lpstr>
      <vt:lpstr>BROMAS CON  VIRUS.</vt:lpstr>
      <vt:lpstr>BROMAS CON  VIRUS.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Alexandra</dc:creator>
  <cp:lastModifiedBy>ING. ENRIQUE BALBOA</cp:lastModifiedBy>
  <cp:revision>17</cp:revision>
  <dcterms:created xsi:type="dcterms:W3CDTF">2014-02-27T21:24:55Z</dcterms:created>
  <dcterms:modified xsi:type="dcterms:W3CDTF">2014-03-19T16:32:50Z</dcterms:modified>
</cp:coreProperties>
</file>